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7"/>
  </p:notesMasterIdLst>
  <p:handoutMasterIdLst>
    <p:handoutMasterId r:id="rId118"/>
  </p:handoutMasterIdLst>
  <p:sldIdLst>
    <p:sldId id="381" r:id="rId2"/>
    <p:sldId id="535" r:id="rId3"/>
    <p:sldId id="536" r:id="rId4"/>
    <p:sldId id="537" r:id="rId5"/>
    <p:sldId id="523" r:id="rId6"/>
    <p:sldId id="443" r:id="rId7"/>
    <p:sldId id="524" r:id="rId8"/>
    <p:sldId id="453" r:id="rId9"/>
    <p:sldId id="525" r:id="rId10"/>
    <p:sldId id="451" r:id="rId11"/>
    <p:sldId id="437" r:id="rId12"/>
    <p:sldId id="438" r:id="rId13"/>
    <p:sldId id="452" r:id="rId14"/>
    <p:sldId id="454" r:id="rId15"/>
    <p:sldId id="455" r:id="rId16"/>
    <p:sldId id="456" r:id="rId17"/>
    <p:sldId id="457" r:id="rId18"/>
    <p:sldId id="458" r:id="rId19"/>
    <p:sldId id="539" r:id="rId20"/>
    <p:sldId id="540" r:id="rId21"/>
    <p:sldId id="459" r:id="rId22"/>
    <p:sldId id="460" r:id="rId23"/>
    <p:sldId id="541" r:id="rId24"/>
    <p:sldId id="461" r:id="rId25"/>
    <p:sldId id="440" r:id="rId26"/>
    <p:sldId id="462" r:id="rId27"/>
    <p:sldId id="435" r:id="rId28"/>
    <p:sldId id="542" r:id="rId29"/>
    <p:sldId id="543" r:id="rId30"/>
    <p:sldId id="544" r:id="rId31"/>
    <p:sldId id="463" r:id="rId32"/>
    <p:sldId id="464" r:id="rId33"/>
    <p:sldId id="465" r:id="rId34"/>
    <p:sldId id="466" r:id="rId35"/>
    <p:sldId id="516" r:id="rId36"/>
    <p:sldId id="546" r:id="rId37"/>
    <p:sldId id="548" r:id="rId38"/>
    <p:sldId id="547" r:id="rId39"/>
    <p:sldId id="467" r:id="rId40"/>
    <p:sldId id="468" r:id="rId41"/>
    <p:sldId id="549" r:id="rId42"/>
    <p:sldId id="550" r:id="rId43"/>
    <p:sldId id="470" r:id="rId44"/>
    <p:sldId id="471" r:id="rId45"/>
    <p:sldId id="43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19" r:id="rId56"/>
    <p:sldId id="518" r:id="rId57"/>
    <p:sldId id="533" r:id="rId58"/>
    <p:sldId id="534" r:id="rId59"/>
    <p:sldId id="530" r:id="rId60"/>
    <p:sldId id="430" r:id="rId61"/>
    <p:sldId id="551" r:id="rId62"/>
    <p:sldId id="531" r:id="rId63"/>
    <p:sldId id="532" r:id="rId64"/>
    <p:sldId id="538" r:id="rId65"/>
    <p:sldId id="474" r:id="rId66"/>
    <p:sldId id="561" r:id="rId67"/>
    <p:sldId id="562" r:id="rId68"/>
    <p:sldId id="565" r:id="rId69"/>
    <p:sldId id="473" r:id="rId70"/>
    <p:sldId id="566" r:id="rId71"/>
    <p:sldId id="482" r:id="rId72"/>
    <p:sldId id="483" r:id="rId73"/>
    <p:sldId id="484" r:id="rId74"/>
    <p:sldId id="485" r:id="rId75"/>
    <p:sldId id="528" r:id="rId76"/>
    <p:sldId id="568" r:id="rId77"/>
    <p:sldId id="569" r:id="rId78"/>
    <p:sldId id="486" r:id="rId79"/>
    <p:sldId id="570" r:id="rId80"/>
    <p:sldId id="487" r:id="rId81"/>
    <p:sldId id="488" r:id="rId82"/>
    <p:sldId id="489" r:id="rId83"/>
    <p:sldId id="567" r:id="rId84"/>
    <p:sldId id="490" r:id="rId85"/>
    <p:sldId id="563" r:id="rId86"/>
    <p:sldId id="564" r:id="rId87"/>
    <p:sldId id="571" r:id="rId88"/>
    <p:sldId id="572" r:id="rId89"/>
    <p:sldId id="574" r:id="rId90"/>
    <p:sldId id="573" r:id="rId91"/>
    <p:sldId id="591" r:id="rId92"/>
    <p:sldId id="575" r:id="rId93"/>
    <p:sldId id="582" r:id="rId94"/>
    <p:sldId id="592" r:id="rId95"/>
    <p:sldId id="508" r:id="rId96"/>
    <p:sldId id="509" r:id="rId97"/>
    <p:sldId id="576" r:id="rId98"/>
    <p:sldId id="510" r:id="rId99"/>
    <p:sldId id="511" r:id="rId100"/>
    <p:sldId id="512" r:id="rId101"/>
    <p:sldId id="513" r:id="rId102"/>
    <p:sldId id="514" r:id="rId103"/>
    <p:sldId id="527" r:id="rId104"/>
    <p:sldId id="577" r:id="rId105"/>
    <p:sldId id="578" r:id="rId106"/>
    <p:sldId id="579" r:id="rId107"/>
    <p:sldId id="585" r:id="rId108"/>
    <p:sldId id="581" r:id="rId109"/>
    <p:sldId id="583" r:id="rId110"/>
    <p:sldId id="584" r:id="rId111"/>
    <p:sldId id="586" r:id="rId112"/>
    <p:sldId id="587" r:id="rId113"/>
    <p:sldId id="588" r:id="rId114"/>
    <p:sldId id="589" r:id="rId115"/>
    <p:sldId id="590" r:id="rId116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99"/>
    <a:srgbClr val="FFFFCC"/>
    <a:srgbClr val="CCFFFF"/>
    <a:srgbClr val="FF6600"/>
    <a:srgbClr val="008000"/>
    <a:srgbClr val="FF0066"/>
    <a:srgbClr val="FFE7FF"/>
    <a:srgbClr val="FFCC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8" autoAdjust="0"/>
    <p:restoredTop sz="90465" autoAdjust="0"/>
  </p:normalViewPr>
  <p:slideViewPr>
    <p:cSldViewPr>
      <p:cViewPr varScale="1">
        <p:scale>
          <a:sx n="103" d="100"/>
          <a:sy n="103" d="100"/>
        </p:scale>
        <p:origin x="40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6"/>
    </p:cViewPr>
  </p:sorter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160"/>
        <p:guide pos="288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4.xml"/><Relationship Id="rId2" Type="http://schemas.openxmlformats.org/officeDocument/2006/relationships/slide" Target="slides/slide5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</a:defRPr>
            </a:lvl1pPr>
          </a:lstStyle>
          <a:p>
            <a:fld id="{34CB9C94-2742-4CD4-8230-0A26BBE0B9C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051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itchFamily="18" charset="0"/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itchFamily="18" charset="0"/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黑体" pitchFamily="2" charset="-122"/>
              </a:defRPr>
            </a:lvl1pPr>
          </a:lstStyle>
          <a:p>
            <a:fld id="{967D284A-6B50-498F-B1EF-167D5A4E366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1413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瑞萨科技（</a:t>
            </a:r>
            <a:r>
              <a:rPr lang="en-US" altLang="zh-CN" dirty="0" smtClean="0"/>
              <a:t>RENESAS</a:t>
            </a:r>
            <a:r>
              <a:rPr lang="zh-CN" altLang="en-US" dirty="0" smtClean="0"/>
              <a:t>）于</a:t>
            </a:r>
            <a:r>
              <a:rPr lang="en-US" altLang="zh-CN" dirty="0" smtClean="0"/>
              <a:t>2003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日由日立制作所半导体部门和三菱电机半导体部门合并成立。</a:t>
            </a:r>
            <a:r>
              <a:rPr lang="en-US" altLang="zh-CN" dirty="0" smtClean="0"/>
              <a:t>RENESAS</a:t>
            </a:r>
            <a:r>
              <a:rPr lang="zh-CN" altLang="en-US" dirty="0" smtClean="0"/>
              <a:t>结合了日立与三菱在半导体领域方面的先进技术和丰富经验，是无线网络、汽车、消费与工业市场设计制造嵌入式半导体的全球领先供应商。</a:t>
            </a:r>
            <a:endParaRPr lang="en-US" altLang="zh-CN" dirty="0" smtClean="0"/>
          </a:p>
          <a:p>
            <a:r>
              <a:rPr lang="zh-CN" altLang="en-US" dirty="0" smtClean="0"/>
              <a:t>意法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爱立信（</a:t>
            </a:r>
            <a:r>
              <a:rPr lang="en-US" altLang="zh-CN" dirty="0" smtClean="0"/>
              <a:t>ST-Ericsson</a:t>
            </a:r>
            <a:r>
              <a:rPr lang="zh-CN" altLang="en-US" dirty="0" smtClean="0"/>
              <a:t>）成立于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年，由母公司瑞典爱立信和法国的意法半导体各持股</a:t>
            </a:r>
            <a:r>
              <a:rPr lang="en-US" altLang="zh-CN" dirty="0" smtClean="0"/>
              <a:t>50%</a:t>
            </a:r>
            <a:r>
              <a:rPr lang="zh-CN" altLang="en-US" dirty="0" smtClean="0"/>
              <a:t>，致力于手机芯片的研发，诺基亚、摩托罗拉和索尼爱立信（已注销）曾经是其主要客户。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284A-6B50-498F-B1EF-167D5A4E3661}" type="slidenum">
              <a:rPr lang="zh-CN" altLang="en-US" smtClean="0"/>
              <a:pPr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42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284A-6B50-498F-B1EF-167D5A4E3661}" type="slidenum">
              <a:rPr lang="zh-CN" altLang="en-US" smtClean="0"/>
              <a:pPr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8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284A-6B50-498F-B1EF-167D5A4E3661}" type="slidenum">
              <a:rPr lang="zh-CN" altLang="en-US" smtClean="0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70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284A-6B50-498F-B1EF-167D5A4E3661}" type="slidenum">
              <a:rPr lang="zh-CN" altLang="en-US" smtClean="0"/>
              <a:pPr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955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284A-6B50-498F-B1EF-167D5A4E3661}" type="slidenum">
              <a:rPr lang="zh-CN" altLang="en-US" smtClean="0"/>
              <a:pPr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47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hidden">
          <a:xfrm>
            <a:off x="1716088" y="1690688"/>
            <a:ext cx="7427913" cy="25336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endParaRPr lang="zh-CN" altLang="en-US" sz="2400">
              <a:latin typeface="Times New Roman" pitchFamily="18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1690688"/>
            <a:ext cx="2867026" cy="2533650"/>
            <a:chOff x="0" y="1690688"/>
            <a:chExt cx="2867026" cy="2533650"/>
          </a:xfrm>
        </p:grpSpPr>
        <p:sp>
          <p:nvSpPr>
            <p:cNvPr id="179206" name="Rectangle 6"/>
            <p:cNvSpPr>
              <a:spLocks noChangeArrowheads="1"/>
            </p:cNvSpPr>
            <p:nvPr userDrawn="1"/>
          </p:nvSpPr>
          <p:spPr bwMode="auto">
            <a:xfrm>
              <a:off x="573088" y="3582988"/>
              <a:ext cx="576263" cy="6413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07" name="Rectangle 7"/>
            <p:cNvSpPr>
              <a:spLocks noChangeArrowheads="1"/>
            </p:cNvSpPr>
            <p:nvPr userDrawn="1"/>
          </p:nvSpPr>
          <p:spPr bwMode="auto">
            <a:xfrm>
              <a:off x="1716088" y="1690688"/>
              <a:ext cx="574675" cy="64293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09" name="Rectangle 9"/>
            <p:cNvSpPr>
              <a:spLocks noChangeArrowheads="1"/>
            </p:cNvSpPr>
            <p:nvPr userDrawn="1"/>
          </p:nvSpPr>
          <p:spPr bwMode="auto">
            <a:xfrm>
              <a:off x="1141413" y="3582988"/>
              <a:ext cx="584200" cy="6413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0" name="Rectangle 10"/>
            <p:cNvSpPr>
              <a:spLocks noChangeArrowheads="1"/>
            </p:cNvSpPr>
            <p:nvPr userDrawn="1"/>
          </p:nvSpPr>
          <p:spPr bwMode="auto">
            <a:xfrm>
              <a:off x="2281238" y="1690688"/>
              <a:ext cx="585788" cy="6429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1" name="Rectangle 11"/>
            <p:cNvSpPr>
              <a:spLocks noChangeArrowheads="1"/>
            </p:cNvSpPr>
            <p:nvPr userDrawn="1"/>
          </p:nvSpPr>
          <p:spPr bwMode="auto">
            <a:xfrm>
              <a:off x="1141413" y="2324100"/>
              <a:ext cx="584200" cy="633413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2" name="Rectangle 12"/>
            <p:cNvSpPr>
              <a:spLocks noChangeArrowheads="1"/>
            </p:cNvSpPr>
            <p:nvPr userDrawn="1"/>
          </p:nvSpPr>
          <p:spPr bwMode="auto">
            <a:xfrm>
              <a:off x="0" y="2324100"/>
              <a:ext cx="582613" cy="6334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3" name="Rectangle 13"/>
            <p:cNvSpPr>
              <a:spLocks noChangeArrowheads="1"/>
            </p:cNvSpPr>
            <p:nvPr userDrawn="1"/>
          </p:nvSpPr>
          <p:spPr bwMode="auto">
            <a:xfrm>
              <a:off x="1716088" y="2324100"/>
              <a:ext cx="574675" cy="63341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4" name="Rectangle 14"/>
            <p:cNvSpPr>
              <a:spLocks noChangeArrowheads="1"/>
            </p:cNvSpPr>
            <p:nvPr userDrawn="1"/>
          </p:nvSpPr>
          <p:spPr bwMode="auto">
            <a:xfrm>
              <a:off x="573088" y="2947988"/>
              <a:ext cx="576263" cy="64452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9215" name="Rectangle 15"/>
            <p:cNvSpPr>
              <a:spLocks noChangeArrowheads="1"/>
            </p:cNvSpPr>
            <p:nvPr userDrawn="1"/>
          </p:nvSpPr>
          <p:spPr bwMode="auto">
            <a:xfrm>
              <a:off x="1141413" y="2947988"/>
              <a:ext cx="584200" cy="6445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</p:grp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84912"/>
            <a:ext cx="2133600" cy="312527"/>
          </a:xfrm>
        </p:spPr>
        <p:txBody>
          <a:bodyPr/>
          <a:lstStyle>
            <a:lvl1pPr>
              <a:defRPr/>
            </a:lvl1pPr>
          </a:lstStyle>
          <a:p>
            <a:fld id="{ECDC3412-732D-4B1D-8E05-9DC878ABF297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141413" y="1828800"/>
            <a:ext cx="7850187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1141413" y="4267200"/>
            <a:ext cx="7850187" cy="1054101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4" name="Rectangle 16"/>
          <p:cNvSpPr txBox="1">
            <a:spLocks noChangeArrowheads="1"/>
          </p:cNvSpPr>
          <p:nvPr/>
        </p:nvSpPr>
        <p:spPr bwMode="auto">
          <a:xfrm>
            <a:off x="251400" y="5229250"/>
            <a:ext cx="2921965" cy="70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D8CD90-EB6C-4EF8-843B-BC01DDFAB9E6}" type="datetime3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2017年10月19日星期四</a:t>
            </a:fld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9F639-8FB6-4CFA-9289-F7A8A19716DA}" type="datetime10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21:42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6172" y="5737225"/>
            <a:ext cx="8635428" cy="860426"/>
            <a:chOff x="356172" y="5737225"/>
            <a:chExt cx="8635428" cy="860426"/>
          </a:xfrm>
        </p:grpSpPr>
        <p:cxnSp>
          <p:nvCxnSpPr>
            <p:cNvPr id="56" name="直接连接符 55"/>
            <p:cNvCxnSpPr/>
            <p:nvPr/>
          </p:nvCxnSpPr>
          <p:spPr bwMode="auto">
            <a:xfrm flipH="1">
              <a:off x="356172" y="6597440"/>
              <a:ext cx="1512211" cy="0"/>
            </a:xfrm>
            <a:prstGeom prst="line">
              <a:avLst/>
            </a:prstGeom>
            <a:solidFill>
              <a:srgbClr val="9999FF"/>
            </a:solidFill>
            <a:ln w="19050" cap="flat" cmpd="sng" algn="ctr">
              <a:solidFill>
                <a:srgbClr val="5D5D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7" name="组合 56"/>
            <p:cNvGrpSpPr/>
            <p:nvPr/>
          </p:nvGrpSpPr>
          <p:grpSpPr>
            <a:xfrm>
              <a:off x="2616916" y="5912643"/>
              <a:ext cx="157163" cy="39688"/>
              <a:chOff x="6834188" y="5932488"/>
              <a:chExt cx="157163" cy="39688"/>
            </a:xfrm>
          </p:grpSpPr>
          <p:sp>
            <p:nvSpPr>
              <p:cNvPr id="83" name="Line 5"/>
              <p:cNvSpPr>
                <a:spLocks noChangeShapeType="1"/>
              </p:cNvSpPr>
              <p:nvPr/>
            </p:nvSpPr>
            <p:spPr bwMode="auto">
              <a:xfrm flipV="1">
                <a:off x="6897688" y="59324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 flipV="1">
                <a:off x="6834188" y="59324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H="1" flipV="1">
                <a:off x="6865938" y="59324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Line 17"/>
              <p:cNvSpPr>
                <a:spLocks noChangeShapeType="1"/>
              </p:cNvSpPr>
              <p:nvPr/>
            </p:nvSpPr>
            <p:spPr bwMode="auto">
              <a:xfrm flipH="1" flipV="1">
                <a:off x="6943726" y="59324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2288304" y="6115843"/>
              <a:ext cx="157162" cy="39688"/>
              <a:chOff x="6505576" y="6135688"/>
              <a:chExt cx="157162" cy="39688"/>
            </a:xfrm>
          </p:grpSpPr>
          <p:sp>
            <p:nvSpPr>
              <p:cNvPr id="79" name="Line 6"/>
              <p:cNvSpPr>
                <a:spLocks noChangeShapeType="1"/>
              </p:cNvSpPr>
              <p:nvPr/>
            </p:nvSpPr>
            <p:spPr bwMode="auto">
              <a:xfrm flipV="1">
                <a:off x="6505576" y="61356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Line 7"/>
              <p:cNvSpPr>
                <a:spLocks noChangeShapeType="1"/>
              </p:cNvSpPr>
              <p:nvPr/>
            </p:nvSpPr>
            <p:spPr bwMode="auto">
              <a:xfrm flipH="1" flipV="1">
                <a:off x="6537326" y="61356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Line 18"/>
              <p:cNvSpPr>
                <a:spLocks noChangeShapeType="1"/>
              </p:cNvSpPr>
              <p:nvPr/>
            </p:nvSpPr>
            <p:spPr bwMode="auto">
              <a:xfrm flipH="1" flipV="1">
                <a:off x="6615113" y="61356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Line 19"/>
              <p:cNvSpPr>
                <a:spLocks noChangeShapeType="1"/>
              </p:cNvSpPr>
              <p:nvPr/>
            </p:nvSpPr>
            <p:spPr bwMode="auto">
              <a:xfrm flipV="1">
                <a:off x="6569076" y="61356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Line 25"/>
            <p:cNvSpPr>
              <a:spLocks noChangeShapeType="1"/>
            </p:cNvSpPr>
            <p:nvPr/>
          </p:nvSpPr>
          <p:spPr bwMode="auto">
            <a:xfrm>
              <a:off x="2023985" y="6597650"/>
              <a:ext cx="6967615" cy="0"/>
            </a:xfrm>
            <a:prstGeom prst="line">
              <a:avLst/>
            </a:prstGeom>
            <a:noFill/>
            <a:ln w="19050">
              <a:solidFill>
                <a:srgbClr val="5D5D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819198" y="5737225"/>
              <a:ext cx="204788" cy="860426"/>
              <a:chOff x="7115176" y="5737225"/>
              <a:chExt cx="204788" cy="860426"/>
            </a:xfrm>
          </p:grpSpPr>
          <p:sp>
            <p:nvSpPr>
              <p:cNvPr id="66" name="Line 8"/>
              <p:cNvSpPr>
                <a:spLocks noChangeShapeType="1"/>
              </p:cNvSpPr>
              <p:nvPr/>
            </p:nvSpPr>
            <p:spPr bwMode="auto">
              <a:xfrm flipV="1">
                <a:off x="7210426" y="5894388"/>
                <a:ext cx="0" cy="15557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Line 9"/>
              <p:cNvSpPr>
                <a:spLocks noChangeShapeType="1"/>
              </p:cNvSpPr>
              <p:nvPr/>
            </p:nvSpPr>
            <p:spPr bwMode="auto">
              <a:xfrm flipV="1">
                <a:off x="7162801" y="6049963"/>
                <a:ext cx="0" cy="133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Line 10"/>
              <p:cNvSpPr>
                <a:spLocks noChangeShapeType="1"/>
              </p:cNvSpPr>
              <p:nvPr/>
            </p:nvSpPr>
            <p:spPr bwMode="auto">
              <a:xfrm flipV="1">
                <a:off x="7256463" y="58943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Line 11"/>
              <p:cNvSpPr>
                <a:spLocks noChangeShapeType="1"/>
              </p:cNvSpPr>
              <p:nvPr/>
            </p:nvSpPr>
            <p:spPr bwMode="auto">
              <a:xfrm flipV="1">
                <a:off x="7162801" y="6284913"/>
                <a:ext cx="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Line 12"/>
              <p:cNvSpPr>
                <a:spLocks noChangeShapeType="1"/>
              </p:cNvSpPr>
              <p:nvPr/>
            </p:nvSpPr>
            <p:spPr bwMode="auto">
              <a:xfrm flipV="1">
                <a:off x="7319963" y="5956300"/>
                <a:ext cx="0" cy="641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Line 13"/>
              <p:cNvSpPr>
                <a:spLocks noChangeShapeType="1"/>
              </p:cNvSpPr>
              <p:nvPr/>
            </p:nvSpPr>
            <p:spPr bwMode="auto">
              <a:xfrm>
                <a:off x="7115176" y="62849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Line 14"/>
              <p:cNvSpPr>
                <a:spLocks noChangeShapeType="1"/>
              </p:cNvSpPr>
              <p:nvPr/>
            </p:nvSpPr>
            <p:spPr bwMode="auto">
              <a:xfrm>
                <a:off x="7115176" y="61833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Line 20"/>
              <p:cNvSpPr>
                <a:spLocks noChangeShapeType="1"/>
              </p:cNvSpPr>
              <p:nvPr/>
            </p:nvSpPr>
            <p:spPr bwMode="auto">
              <a:xfrm>
                <a:off x="7210426" y="5894388"/>
                <a:ext cx="460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Line 21"/>
              <p:cNvSpPr>
                <a:spLocks noChangeShapeType="1"/>
              </p:cNvSpPr>
              <p:nvPr/>
            </p:nvSpPr>
            <p:spPr bwMode="auto">
              <a:xfrm flipV="1">
                <a:off x="7115176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Line 22"/>
              <p:cNvSpPr>
                <a:spLocks noChangeShapeType="1"/>
              </p:cNvSpPr>
              <p:nvPr/>
            </p:nvSpPr>
            <p:spPr bwMode="auto">
              <a:xfrm flipV="1">
                <a:off x="7232651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Line 23"/>
              <p:cNvSpPr>
                <a:spLocks noChangeShapeType="1"/>
              </p:cNvSpPr>
              <p:nvPr/>
            </p:nvSpPr>
            <p:spPr bwMode="auto">
              <a:xfrm flipV="1">
                <a:off x="7232651" y="5737225"/>
                <a:ext cx="0" cy="15716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Line 26"/>
              <p:cNvSpPr>
                <a:spLocks noChangeShapeType="1"/>
              </p:cNvSpPr>
              <p:nvPr/>
            </p:nvSpPr>
            <p:spPr bwMode="auto">
              <a:xfrm>
                <a:off x="7162801" y="6049963"/>
                <a:ext cx="157163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Line 27"/>
              <p:cNvSpPr>
                <a:spLocks noChangeShapeType="1"/>
              </p:cNvSpPr>
              <p:nvPr/>
            </p:nvSpPr>
            <p:spPr bwMode="auto">
              <a:xfrm>
                <a:off x="7210426" y="5956300"/>
                <a:ext cx="1095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56172" y="6165380"/>
              <a:ext cx="1132962" cy="312738"/>
              <a:chOff x="356172" y="6165380"/>
              <a:chExt cx="1132962" cy="312738"/>
            </a:xfrm>
          </p:grpSpPr>
          <p:sp>
            <p:nvSpPr>
              <p:cNvPr id="62" name="Line 24"/>
              <p:cNvSpPr>
                <a:spLocks noChangeShapeType="1"/>
              </p:cNvSpPr>
              <p:nvPr/>
            </p:nvSpPr>
            <p:spPr bwMode="auto">
              <a:xfrm>
                <a:off x="622872" y="6165380"/>
                <a:ext cx="430213" cy="3048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28"/>
              <p:cNvSpPr>
                <a:spLocks noChangeShapeType="1"/>
              </p:cNvSpPr>
              <p:nvPr/>
            </p:nvSpPr>
            <p:spPr bwMode="auto">
              <a:xfrm flipV="1">
                <a:off x="356172" y="6165380"/>
                <a:ext cx="26670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Line 29"/>
              <p:cNvSpPr>
                <a:spLocks noChangeShapeType="1"/>
              </p:cNvSpPr>
              <p:nvPr/>
            </p:nvSpPr>
            <p:spPr bwMode="auto">
              <a:xfrm flipV="1">
                <a:off x="924497" y="6181255"/>
                <a:ext cx="166688" cy="1968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Line 24"/>
              <p:cNvSpPr>
                <a:spLocks noChangeShapeType="1"/>
              </p:cNvSpPr>
              <p:nvPr/>
            </p:nvSpPr>
            <p:spPr bwMode="auto">
              <a:xfrm>
                <a:off x="1081328" y="6181255"/>
                <a:ext cx="407806" cy="28892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12" name="Text Box 22"/>
          <p:cNvSpPr txBox="1">
            <a:spLocks noChangeArrowheads="1"/>
          </p:cNvSpPr>
          <p:nvPr userDrawn="1"/>
        </p:nvSpPr>
        <p:spPr bwMode="auto">
          <a:xfrm>
            <a:off x="4600874" y="637309"/>
            <a:ext cx="4392609" cy="90338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latin typeface="黑体"/>
                <a:ea typeface="黑体"/>
              </a:rPr>
              <a:t>计算机学院</a:t>
            </a:r>
            <a:endParaRPr lang="en-US" altLang="zh-CN" sz="2800" b="1" dirty="0" smtClean="0">
              <a:solidFill>
                <a:srgbClr val="000000"/>
              </a:solidFill>
              <a:latin typeface="黑体"/>
              <a:ea typeface="黑体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000000"/>
                </a:solidFill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School of Computer Science and Technology</a:t>
            </a:r>
            <a:endParaRPr lang="zh-CN" altLang="en-US" sz="1400" b="1" dirty="0">
              <a:solidFill>
                <a:srgbClr val="000000"/>
              </a:solidFill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113" name="图片 11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00" y="89034"/>
            <a:ext cx="1677745" cy="1686468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178" y="620610"/>
            <a:ext cx="2914088" cy="865415"/>
          </a:xfrm>
          <a:prstGeom prst="rect">
            <a:avLst/>
          </a:prstGeom>
        </p:spPr>
      </p:pic>
      <p:grpSp>
        <p:nvGrpSpPr>
          <p:cNvPr id="115" name="组合 114"/>
          <p:cNvGrpSpPr/>
          <p:nvPr userDrawn="1"/>
        </p:nvGrpSpPr>
        <p:grpSpPr>
          <a:xfrm>
            <a:off x="2018178" y="690564"/>
            <a:ext cx="6874638" cy="845664"/>
            <a:chOff x="2089972" y="628999"/>
            <a:chExt cx="6874638" cy="907229"/>
          </a:xfrm>
        </p:grpSpPr>
        <p:cxnSp>
          <p:nvCxnSpPr>
            <p:cNvPr id="116" name="直接连接符 115"/>
            <p:cNvCxnSpPr/>
            <p:nvPr/>
          </p:nvCxnSpPr>
          <p:spPr bwMode="auto">
            <a:xfrm flipH="1">
              <a:off x="4948828" y="628999"/>
              <a:ext cx="576080" cy="907229"/>
            </a:xfrm>
            <a:prstGeom prst="line">
              <a:avLst/>
            </a:prstGeom>
            <a:solidFill>
              <a:srgbClr val="9999FF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>
              <a:off x="5524908" y="628999"/>
              <a:ext cx="3439702" cy="0"/>
            </a:xfrm>
            <a:prstGeom prst="line">
              <a:avLst/>
            </a:prstGeom>
            <a:solidFill>
              <a:srgbClr val="9999FF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直接连接符 117"/>
            <p:cNvCxnSpPr/>
            <p:nvPr/>
          </p:nvCxnSpPr>
          <p:spPr bwMode="auto">
            <a:xfrm flipH="1">
              <a:off x="2089972" y="1536228"/>
              <a:ext cx="2858856" cy="0"/>
            </a:xfrm>
            <a:prstGeom prst="line">
              <a:avLst/>
            </a:prstGeom>
            <a:solidFill>
              <a:srgbClr val="9999FF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8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AD4362-2B55-4457-B43D-1D94222D39D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defRPr sz="2400"/>
            </a:lvl1pPr>
            <a:lvl2pPr marL="541338" indent="-269875">
              <a:defRPr sz="2400"/>
            </a:lvl2pPr>
            <a:lvl3pPr marL="804863" indent="-263525">
              <a:defRPr sz="2400"/>
            </a:lvl3pPr>
            <a:lvl4pPr marL="1074738" indent="-269875">
              <a:defRPr sz="2400"/>
            </a:lvl4pPr>
            <a:lvl5pPr marL="1346200" indent="-271463">
              <a:defRPr sz="2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AD4362-2B55-4457-B43D-1D94222D39D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56287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410" y="836640"/>
            <a:ext cx="4172390" cy="5616780"/>
          </a:xfrm>
        </p:spPr>
        <p:txBody>
          <a:bodyPr/>
          <a:lstStyle>
            <a:lvl1pPr marL="358775" indent="-358775">
              <a:defRPr sz="2800"/>
            </a:lvl1pPr>
            <a:lvl2pPr marL="627063" indent="-268288">
              <a:defRPr sz="2400"/>
            </a:lvl2pPr>
            <a:lvl3pPr marL="896938" indent="-269875">
              <a:defRPr sz="2400"/>
            </a:lvl3pPr>
            <a:lvl4pPr marL="1168400" indent="-271463">
              <a:defRPr sz="2400"/>
            </a:lvl4pPr>
            <a:lvl5pPr marL="1439863" indent="-271463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339BC5-99D7-43D5-85CF-FF63CD05F81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8" name="内容占位符 2"/>
          <p:cNvSpPr>
            <a:spLocks noGrp="1"/>
          </p:cNvSpPr>
          <p:nvPr>
            <p:ph sz="half" idx="12"/>
          </p:nvPr>
        </p:nvSpPr>
        <p:spPr>
          <a:xfrm>
            <a:off x="4495800" y="836640"/>
            <a:ext cx="4172390" cy="5616780"/>
          </a:xfrm>
        </p:spPr>
        <p:txBody>
          <a:bodyPr/>
          <a:lstStyle>
            <a:lvl1pPr marL="358775" indent="-358775">
              <a:defRPr sz="2800"/>
            </a:lvl1pPr>
            <a:lvl2pPr marL="627063" indent="-268288">
              <a:defRPr sz="2400"/>
            </a:lvl2pPr>
            <a:lvl3pPr marL="896938" indent="-269875">
              <a:defRPr sz="2400"/>
            </a:lvl3pPr>
            <a:lvl4pPr marL="1168400" indent="-271463">
              <a:defRPr sz="2400"/>
            </a:lvl4pPr>
            <a:lvl5pPr marL="1439863" indent="-271463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3410" y="836640"/>
            <a:ext cx="4311295" cy="4536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3410" y="1288090"/>
            <a:ext cx="4311295" cy="5237340"/>
          </a:xfrm>
        </p:spPr>
        <p:txBody>
          <a:bodyPr/>
          <a:lstStyle>
            <a:lvl1pPr marL="271463" indent="-271463">
              <a:defRPr sz="2400"/>
            </a:lvl1pPr>
            <a:lvl2pPr marL="541338" indent="-269875">
              <a:defRPr sz="2400"/>
            </a:lvl2pPr>
            <a:lvl3pPr marL="804863" indent="-263525">
              <a:defRPr sz="2400"/>
            </a:lvl3pPr>
            <a:lvl4pPr marL="1074738" indent="-269875">
              <a:defRPr sz="2400"/>
            </a:lvl4pPr>
            <a:lvl5pPr marL="1346200" indent="-271463"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147B9B-D8AC-4B1E-9C2E-0B51C9BF5FD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23410" y="385190"/>
            <a:ext cx="8641200" cy="451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2"/>
          </p:nvPr>
        </p:nvSpPr>
        <p:spPr>
          <a:xfrm>
            <a:off x="4636382" y="836640"/>
            <a:ext cx="4328228" cy="4536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half" idx="13"/>
          </p:nvPr>
        </p:nvSpPr>
        <p:spPr>
          <a:xfrm>
            <a:off x="4636382" y="1288090"/>
            <a:ext cx="4328228" cy="5237340"/>
          </a:xfrm>
        </p:spPr>
        <p:txBody>
          <a:bodyPr/>
          <a:lstStyle>
            <a:lvl1pPr marL="271463" indent="-271463">
              <a:defRPr sz="2400"/>
            </a:lvl1pPr>
            <a:lvl2pPr marL="541338" indent="-269875">
              <a:defRPr sz="2400"/>
            </a:lvl2pPr>
            <a:lvl3pPr marL="804863" indent="-263525">
              <a:defRPr sz="2400"/>
            </a:lvl3pPr>
            <a:lvl4pPr marL="1074738" indent="-269875">
              <a:defRPr sz="2400"/>
            </a:lvl4pPr>
            <a:lvl5pPr marL="1346200" indent="-271463"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22B2-7D63-430B-B4A1-D7AF97ACBFD2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21139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ED3F22B2-7D63-430B-B4A1-D7AF97ACBFD2}" type="slidenum">
              <a:rPr lang="zh-CN" altLang="en-US"/>
              <a:pPr/>
              <a:t>‹#›</a:t>
            </a:fld>
            <a:endParaRPr lang="en-US" altLang="zh-CN" dirty="0"/>
          </a:p>
        </p:txBody>
      </p:sp>
      <p:grpSp>
        <p:nvGrpSpPr>
          <p:cNvPr id="178180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7818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hlink"/>
                </a:solidFill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7818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23410" y="385190"/>
            <a:ext cx="8641200" cy="4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410" y="836640"/>
            <a:ext cx="8641200" cy="57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9" r:id="rId3"/>
    <p:sldLayoutId id="2147483657" r:id="rId4"/>
    <p:sldLayoutId id="2147483658" r:id="rId5"/>
    <p:sldLayoutId id="2147483660" r:id="rId6"/>
  </p:sldLayoutIdLst>
  <p:transition spd="med"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黑体" panose="02010609060101010101" pitchFamily="49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58775" indent="-358775" algn="l" rtl="0" fontAlgn="base">
        <a:spcBef>
          <a:spcPts val="3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17550" indent="-358775" algn="l" rtl="0" fontAlgn="base">
        <a:spcBef>
          <a:spcPts val="3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76325" indent="-358775" algn="l" rtl="0" fontAlgn="base">
        <a:spcBef>
          <a:spcPts val="300"/>
        </a:spcBef>
        <a:spcAft>
          <a:spcPct val="0"/>
        </a:spcAft>
        <a:buClr>
          <a:srgbClr val="FF6600"/>
        </a:buClr>
        <a:buSzPct val="70000"/>
        <a:buFont typeface="Wingdings" panose="05000000000000000000" pitchFamily="2" charset="2"/>
        <a:buChar char="u"/>
        <a:defRPr sz="2800" b="1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435100" indent="-358775" algn="l" rtl="0" fontAlgn="base">
        <a:spcBef>
          <a:spcPts val="300"/>
        </a:spcBef>
        <a:spcAft>
          <a:spcPct val="0"/>
        </a:spcAft>
        <a:buClr>
          <a:srgbClr val="0000FF"/>
        </a:buClr>
        <a:buSzPct val="70000"/>
        <a:buFont typeface="Wingdings" panose="05000000000000000000" pitchFamily="2" charset="2"/>
        <a:buChar char="p"/>
        <a:defRPr sz="2800" b="1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1793875" indent="-358775" algn="l" rtl="0" fontAlgn="base">
        <a:spcBef>
          <a:spcPts val="300"/>
        </a:spcBef>
        <a:spcAft>
          <a:spcPct val="0"/>
        </a:spcAft>
        <a:buClr>
          <a:srgbClr val="FF0066"/>
        </a:buClr>
        <a:buSzPct val="75000"/>
        <a:buFont typeface="Wingdings" panose="05000000000000000000" pitchFamily="2" charset="2"/>
        <a:buChar char=""/>
        <a:defRPr sz="2800" b="1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6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__1.vsd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__2.vsd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Visio___3.vsd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Visio___4.vsdx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wmf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Visio___5.vsdx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Visio___6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Visio___7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1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106" name="Picture 2" descr="云计算和大数据使能“互联网+”，是典型的平台经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70" y="4725180"/>
            <a:ext cx="3266660" cy="18347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07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latin typeface="+mj-lt"/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rgbClr val="FFFFFF"/>
                </a:solidFill>
                <a:latin typeface="+mj-lt"/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latin typeface="+mj-lt"/>
                <a:ea typeface="黑体" pitchFamily="2" charset="-122"/>
              </a:rPr>
              <a:t>接口技术</a:t>
            </a:r>
            <a:endParaRPr lang="zh-CN" altLang="en-US" sz="4800" b="0" dirty="0">
              <a:solidFill>
                <a:srgbClr val="FFFF00"/>
              </a:solidFill>
              <a:latin typeface="+mj-lt"/>
              <a:ea typeface="黑体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 dirty="0">
                <a:solidFill>
                  <a:srgbClr val="FFFFFF"/>
                </a:solidFill>
                <a:latin typeface="+mj-lt"/>
                <a:ea typeface="黑体" pitchFamily="2" charset="-122"/>
              </a:rPr>
              <a:t>第</a:t>
            </a:r>
            <a:r>
              <a:rPr lang="en-US" altLang="zh-CN" sz="8000" b="0" dirty="0">
                <a:solidFill>
                  <a:srgbClr val="FFFFFF"/>
                </a:solidFill>
                <a:latin typeface="+mj-lt"/>
                <a:ea typeface="黑体" pitchFamily="2" charset="-122"/>
              </a:rPr>
              <a:t>4</a:t>
            </a:r>
            <a:r>
              <a:rPr lang="zh-CN" altLang="en-US" sz="4400" b="0" dirty="0">
                <a:solidFill>
                  <a:srgbClr val="FFFFFF"/>
                </a:solidFill>
                <a:latin typeface="+mj-lt"/>
                <a:ea typeface="黑体" pitchFamily="2" charset="-122"/>
              </a:rPr>
              <a:t>章  总线技术</a:t>
            </a:r>
          </a:p>
        </p:txBody>
      </p:sp>
      <p:sp>
        <p:nvSpPr>
          <p:cNvPr id="670723" name="Rectangle 3"/>
          <p:cNvSpPr>
            <a:spLocks noChangeArrowheads="1"/>
          </p:cNvSpPr>
          <p:nvPr/>
        </p:nvSpPr>
        <p:spPr bwMode="auto">
          <a:xfrm>
            <a:off x="3059113" y="4579938"/>
            <a:ext cx="59055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3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B33DBC-643B-4CD8-9A00-C03941B1C5AE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74547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7454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2205038"/>
            <a:ext cx="2381250" cy="2343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454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4652963"/>
            <a:ext cx="1781175" cy="6191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454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2205038"/>
            <a:ext cx="3600450" cy="2343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4548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9838" y="4681538"/>
            <a:ext cx="2762250" cy="6191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745483" name="Text Box 11"/>
          <p:cNvSpPr txBox="1">
            <a:spLocks noChangeArrowheads="1"/>
          </p:cNvSpPr>
          <p:nvPr/>
        </p:nvSpPr>
        <p:spPr bwMode="auto">
          <a:xfrm>
            <a:off x="1692275" y="5300663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itchFamily="2" charset="-122"/>
              </a:rPr>
              <a:t>XT</a:t>
            </a:r>
            <a:r>
              <a:rPr lang="zh-CN" altLang="en-US" sz="2400">
                <a:ea typeface="黑体" pitchFamily="2" charset="-122"/>
              </a:rPr>
              <a:t>总线</a:t>
            </a:r>
          </a:p>
        </p:txBody>
      </p:sp>
      <p:sp>
        <p:nvSpPr>
          <p:cNvPr id="745484" name="Text Box 12"/>
          <p:cNvSpPr txBox="1">
            <a:spLocks noChangeArrowheads="1"/>
          </p:cNvSpPr>
          <p:nvPr/>
        </p:nvSpPr>
        <p:spPr bwMode="auto">
          <a:xfrm>
            <a:off x="5508625" y="5300663"/>
            <a:ext cx="16557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itchFamily="2" charset="-122"/>
              </a:rPr>
              <a:t>AT</a:t>
            </a:r>
            <a:r>
              <a:rPr lang="zh-CN" altLang="en-US" sz="2400">
                <a:ea typeface="黑体" pitchFamily="2" charset="-122"/>
              </a:rPr>
              <a:t>总线</a:t>
            </a:r>
          </a:p>
        </p:txBody>
      </p:sp>
      <p:sp>
        <p:nvSpPr>
          <p:cNvPr id="745485" name="Rectangle 13"/>
          <p:cNvSpPr>
            <a:spLocks noChangeArrowheads="1"/>
          </p:cNvSpPr>
          <p:nvPr/>
        </p:nvSpPr>
        <p:spPr bwMode="auto">
          <a:xfrm>
            <a:off x="466725" y="981075"/>
            <a:ext cx="8229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41338" indent="-541338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一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>
                <a:solidFill>
                  <a:schemeClr val="bg2"/>
                </a:solidFill>
                <a:ea typeface="黑体" pitchFamily="2" charset="-122"/>
              </a:rPr>
              <a:t> 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总线的特点：</a:t>
            </a:r>
            <a:endParaRPr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A6722E-C168-43B8-A8EC-AB07F7CCEA40}" type="slidenum">
              <a:rPr lang="zh-CN" altLang="en-US"/>
              <a:pPr/>
              <a:t>100</a:t>
            </a:fld>
            <a:endParaRPr lang="en-US" altLang="zh-CN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二</a:t>
            </a:r>
            <a:r>
              <a:rPr lang="zh-CN" altLang="en-US" dirty="0">
                <a:solidFill>
                  <a:srgbClr val="008000"/>
                </a:solidFill>
              </a:rPr>
              <a:t>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三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USB</a:t>
            </a:r>
            <a:r>
              <a:rPr lang="zh-CN" altLang="en-US" dirty="0">
                <a:solidFill>
                  <a:srgbClr val="FF6600"/>
                </a:solidFill>
              </a:rPr>
              <a:t>总线的总体结构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5288" y="1341438"/>
            <a:ext cx="3600500" cy="64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fontAlgn="base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1755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632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43510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79387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anose="05000000000000000000" pitchFamily="2" charset="2"/>
              <a:buChar char="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kern="0" smtClean="0"/>
              <a:t>拓扑结构</a:t>
            </a:r>
            <a:endParaRPr lang="zh-CN" altLang="en-US" kern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288" y="1988438"/>
            <a:ext cx="8569322" cy="4609002"/>
          </a:xfrm>
        </p:spPr>
        <p:txBody>
          <a:bodyPr/>
          <a:lstStyle/>
          <a:p>
            <a:r>
              <a:rPr lang="en-US" altLang="zh-CN" dirty="0"/>
              <a:t>USB</a:t>
            </a:r>
            <a:r>
              <a:rPr lang="zh-CN" altLang="zh-CN" dirty="0"/>
              <a:t>系统由</a:t>
            </a:r>
            <a:r>
              <a:rPr lang="zh-CN" altLang="zh-CN" dirty="0">
                <a:solidFill>
                  <a:srgbClr val="0000FF"/>
                </a:solidFill>
              </a:rPr>
              <a:t>主机</a:t>
            </a:r>
            <a:r>
              <a:rPr lang="zh-CN" altLang="zh-CN" dirty="0"/>
              <a:t>（</a:t>
            </a:r>
            <a:r>
              <a:rPr lang="en-US" altLang="zh-CN" dirty="0"/>
              <a:t>Host</a:t>
            </a:r>
            <a:r>
              <a:rPr lang="zh-CN" altLang="zh-CN" dirty="0"/>
              <a:t>）、</a:t>
            </a:r>
            <a:r>
              <a:rPr lang="zh-CN" altLang="zh-CN" dirty="0">
                <a:solidFill>
                  <a:srgbClr val="0000FF"/>
                </a:solidFill>
              </a:rPr>
              <a:t>互连</a:t>
            </a:r>
            <a:r>
              <a:rPr lang="zh-CN" altLang="zh-CN" dirty="0"/>
              <a:t>（</a:t>
            </a:r>
            <a:r>
              <a:rPr lang="en-US" altLang="zh-CN" dirty="0"/>
              <a:t>Interconnect</a:t>
            </a:r>
            <a:r>
              <a:rPr lang="zh-CN" altLang="zh-CN" dirty="0"/>
              <a:t>）和</a:t>
            </a:r>
            <a:r>
              <a:rPr lang="zh-CN" altLang="zh-CN" dirty="0">
                <a:solidFill>
                  <a:srgbClr val="0000FF"/>
                </a:solidFill>
              </a:rPr>
              <a:t>设备</a:t>
            </a:r>
            <a:r>
              <a:rPr lang="zh-CN" altLang="zh-CN" dirty="0"/>
              <a:t>（</a:t>
            </a:r>
            <a:r>
              <a:rPr lang="en-US" altLang="zh-CN" dirty="0"/>
              <a:t>Physical Device</a:t>
            </a:r>
            <a:r>
              <a:rPr lang="zh-CN" altLang="zh-CN" dirty="0"/>
              <a:t>）三部分构成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主机</a:t>
            </a:r>
            <a:r>
              <a:rPr lang="zh-CN" altLang="zh-CN" dirty="0"/>
              <a:t>与设备以分层的</a:t>
            </a:r>
            <a:r>
              <a:rPr lang="zh-CN" altLang="zh-CN" dirty="0">
                <a:solidFill>
                  <a:srgbClr val="CC0099"/>
                </a:solidFill>
              </a:rPr>
              <a:t>星型</a:t>
            </a:r>
            <a:r>
              <a:rPr lang="zh-CN" altLang="zh-CN" dirty="0"/>
              <a:t>拓扑结构互连，分层最多为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zh-CN" dirty="0">
                <a:solidFill>
                  <a:srgbClr val="FF0000"/>
                </a:solidFill>
              </a:rPr>
              <a:t>层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008000"/>
                </a:solidFill>
              </a:rPr>
              <a:t>设备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8000"/>
                </a:solidFill>
              </a:rPr>
              <a:t>集线器</a:t>
            </a:r>
            <a:r>
              <a:rPr lang="zh-CN" altLang="zh-CN" dirty="0"/>
              <a:t>总数最多为</a:t>
            </a:r>
            <a:r>
              <a:rPr lang="en-US" altLang="zh-CN" dirty="0">
                <a:solidFill>
                  <a:srgbClr val="FF0000"/>
                </a:solidFill>
              </a:rPr>
              <a:t>127</a:t>
            </a:r>
            <a:r>
              <a:rPr lang="zh-CN" altLang="zh-CN" dirty="0">
                <a:solidFill>
                  <a:srgbClr val="FF0000"/>
                </a:solidFill>
              </a:rPr>
              <a:t>个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主机</a:t>
            </a:r>
            <a:r>
              <a:rPr lang="zh-CN" altLang="zh-CN" dirty="0"/>
              <a:t>与设备的通信由</a:t>
            </a:r>
            <a:r>
              <a:rPr lang="en-US" altLang="zh-CN" dirty="0"/>
              <a:t>USB</a:t>
            </a:r>
            <a:r>
              <a:rPr lang="zh-CN" altLang="zh-CN" dirty="0">
                <a:solidFill>
                  <a:srgbClr val="0000FF"/>
                </a:solidFill>
              </a:rPr>
              <a:t>总线接口层</a:t>
            </a:r>
            <a:r>
              <a:rPr lang="zh-CN" altLang="zh-CN" dirty="0"/>
              <a:t>、</a:t>
            </a:r>
            <a:r>
              <a:rPr lang="en-US" altLang="zh-CN" dirty="0"/>
              <a:t>USB</a:t>
            </a:r>
            <a:r>
              <a:rPr lang="zh-CN" altLang="zh-CN" dirty="0">
                <a:solidFill>
                  <a:srgbClr val="0000FF"/>
                </a:solidFill>
              </a:rPr>
              <a:t>设备层</a:t>
            </a:r>
            <a:r>
              <a:rPr lang="zh-CN" altLang="zh-CN" dirty="0"/>
              <a:t>和</a:t>
            </a:r>
            <a:r>
              <a:rPr lang="en-US" altLang="zh-CN" dirty="0"/>
              <a:t>USB</a:t>
            </a:r>
            <a:r>
              <a:rPr lang="zh-CN" altLang="zh-CN" dirty="0">
                <a:solidFill>
                  <a:srgbClr val="0000FF"/>
                </a:solidFill>
              </a:rPr>
              <a:t>应用层</a:t>
            </a:r>
            <a:r>
              <a:rPr lang="zh-CN" altLang="zh-CN" dirty="0"/>
              <a:t>三层</a:t>
            </a:r>
            <a:r>
              <a:rPr lang="zh-CN" altLang="zh-CN" dirty="0">
                <a:solidFill>
                  <a:srgbClr val="CC0099"/>
                </a:solidFill>
              </a:rPr>
              <a:t>协议</a:t>
            </a:r>
            <a:r>
              <a:rPr lang="zh-CN" altLang="zh-CN" dirty="0"/>
              <a:t>实现。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087" name="Object 7"/>
          <p:cNvGraphicFramePr>
            <a:graphicFrameLocks noChangeAspect="1"/>
          </p:cNvGraphicFramePr>
          <p:nvPr/>
        </p:nvGraphicFramePr>
        <p:xfrm>
          <a:off x="1511300" y="188913"/>
          <a:ext cx="6156325" cy="640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42" name="Visio" r:id="rId3" imgW="7212245" imgH="7507990" progId="Visio.Drawing.11">
                  <p:embed/>
                </p:oleObj>
              </mc:Choice>
              <mc:Fallback>
                <p:oleObj name="Visio" r:id="rId3" imgW="7212245" imgH="7507990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88913"/>
                        <a:ext cx="6156325" cy="6408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 type="none" w="med" len="lg"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408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23850" y="333375"/>
            <a:ext cx="2232025" cy="1150938"/>
          </a:xfrm>
          <a:noFill/>
          <a:ln/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>
                <a:latin typeface="Times New Roman" pitchFamily="18" charset="0"/>
              </a:rPr>
              <a:t>USB</a:t>
            </a:r>
            <a:r>
              <a:rPr lang="zh-CN" altLang="en-US" sz="2800" b="1">
                <a:latin typeface="Times New Roman" pitchFamily="18" charset="0"/>
              </a:rPr>
              <a:t>总线的</a:t>
            </a:r>
          </a:p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>
                <a:latin typeface="Times New Roman" pitchFamily="18" charset="0"/>
              </a:rPr>
              <a:t>拓扑结构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536E2F-936D-4344-9713-6727BE1A4823}" type="slidenum">
              <a:rPr lang="zh-CN" altLang="en-US"/>
              <a:pPr/>
              <a:t>102</a:t>
            </a:fld>
            <a:endParaRPr lang="en-US" altLang="zh-CN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569325" cy="532765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>
                <a:latin typeface="Times New Roman" pitchFamily="18" charset="0"/>
              </a:rPr>
              <a:t>构成</a:t>
            </a:r>
            <a:endParaRPr lang="zh-CN" altLang="en-US" b="1">
              <a:latin typeface="Times New Roman" pitchFamily="18" charset="0"/>
            </a:endParaRP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</a:rPr>
              <a:t>三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USB</a:t>
            </a:r>
            <a:r>
              <a:rPr lang="zh-CN" altLang="en-US" dirty="0">
                <a:solidFill>
                  <a:srgbClr val="FF6600"/>
                </a:solidFill>
              </a:rPr>
              <a:t>总线的总体结构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15109" name="Text Box 5"/>
          <p:cNvSpPr txBox="1">
            <a:spLocks noChangeArrowheads="1"/>
          </p:cNvSpPr>
          <p:nvPr/>
        </p:nvSpPr>
        <p:spPr bwMode="auto">
          <a:xfrm>
            <a:off x="395288" y="2462213"/>
            <a:ext cx="9366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>
                <a:latin typeface="Times New Roman" pitchFamily="18" charset="0"/>
              </a:rPr>
              <a:t>硬件</a:t>
            </a:r>
          </a:p>
        </p:txBody>
      </p:sp>
      <p:sp>
        <p:nvSpPr>
          <p:cNvPr id="815110" name="Text Box 6"/>
          <p:cNvSpPr txBox="1">
            <a:spLocks noChangeArrowheads="1"/>
          </p:cNvSpPr>
          <p:nvPr/>
        </p:nvSpPr>
        <p:spPr bwMode="auto">
          <a:xfrm>
            <a:off x="1403350" y="2127250"/>
            <a:ext cx="1511300" cy="15525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>
                <a:latin typeface="Times New Roman" pitchFamily="18" charset="0"/>
              </a:rPr>
              <a:t>USB</a:t>
            </a:r>
            <a:r>
              <a:rPr lang="zh-CN" altLang="en-US" sz="2400" b="1">
                <a:latin typeface="Times New Roman" pitchFamily="18" charset="0"/>
              </a:rPr>
              <a:t>主机</a:t>
            </a:r>
          </a:p>
          <a:p>
            <a:pPr algn="l"/>
            <a:endParaRPr lang="zh-CN" altLang="en-US" sz="2400" b="1">
              <a:latin typeface="Times New Roman" pitchFamily="18" charset="0"/>
            </a:endParaRPr>
          </a:p>
          <a:p>
            <a:pPr algn="l"/>
            <a:endParaRPr lang="zh-CN" altLang="en-US" sz="2400" b="1">
              <a:latin typeface="Times New Roman" pitchFamily="18" charset="0"/>
            </a:endParaRPr>
          </a:p>
          <a:p>
            <a:pPr algn="l"/>
            <a:r>
              <a:rPr lang="en-US" altLang="zh-CN" sz="2400" b="1">
                <a:latin typeface="Times New Roman" pitchFamily="18" charset="0"/>
              </a:rPr>
              <a:t>USB</a:t>
            </a:r>
            <a:r>
              <a:rPr lang="zh-CN" altLang="en-US" sz="2400" b="1">
                <a:latin typeface="Times New Roman" pitchFamily="18" charset="0"/>
              </a:rPr>
              <a:t>设备</a:t>
            </a:r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2987675" y="1700213"/>
            <a:ext cx="2160588" cy="931862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en-US" altLang="zh-CN" sz="2400" b="1">
                <a:latin typeface="Times New Roman" pitchFamily="18" charset="0"/>
              </a:rPr>
              <a:t>USB</a:t>
            </a:r>
            <a:r>
              <a:rPr lang="zh-CN" altLang="en-US" sz="2400" b="1">
                <a:latin typeface="Times New Roman" pitchFamily="18" charset="0"/>
              </a:rPr>
              <a:t>主集线器</a:t>
            </a:r>
          </a:p>
          <a:p>
            <a:pPr algn="l">
              <a:spcBef>
                <a:spcPct val="30000"/>
              </a:spcBef>
            </a:pPr>
            <a:r>
              <a:rPr lang="zh-CN" altLang="en-US" sz="2400" b="1">
                <a:latin typeface="Times New Roman" pitchFamily="18" charset="0"/>
              </a:rPr>
              <a:t>根集线器</a:t>
            </a:r>
          </a:p>
        </p:txBody>
      </p:sp>
      <p:sp>
        <p:nvSpPr>
          <p:cNvPr id="815112" name="Text Box 8"/>
          <p:cNvSpPr txBox="1">
            <a:spLocks noChangeArrowheads="1"/>
          </p:cNvSpPr>
          <p:nvPr/>
        </p:nvSpPr>
        <p:spPr bwMode="auto">
          <a:xfrm>
            <a:off x="2987675" y="2990850"/>
            <a:ext cx="1584325" cy="93186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zh-CN" altLang="en-US" sz="2400" b="1">
                <a:latin typeface="Times New Roman" pitchFamily="18" charset="0"/>
              </a:rPr>
              <a:t>集线器</a:t>
            </a:r>
          </a:p>
          <a:p>
            <a:pPr algn="l">
              <a:spcBef>
                <a:spcPct val="30000"/>
              </a:spcBef>
            </a:pPr>
            <a:r>
              <a:rPr lang="zh-CN" altLang="en-US" sz="2400" b="1">
                <a:latin typeface="Times New Roman" pitchFamily="18" charset="0"/>
              </a:rPr>
              <a:t>功能部件</a:t>
            </a:r>
          </a:p>
        </p:txBody>
      </p:sp>
      <p:sp>
        <p:nvSpPr>
          <p:cNvPr id="815113" name="Text Box 9"/>
          <p:cNvSpPr txBox="1">
            <a:spLocks noChangeArrowheads="1"/>
          </p:cNvSpPr>
          <p:nvPr/>
        </p:nvSpPr>
        <p:spPr bwMode="auto">
          <a:xfrm>
            <a:off x="5580063" y="1911350"/>
            <a:ext cx="2663825" cy="82232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整个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USB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系统中只允许有一个主机。</a:t>
            </a:r>
          </a:p>
        </p:txBody>
      </p:sp>
      <p:sp>
        <p:nvSpPr>
          <p:cNvPr id="815114" name="AutoShape 10"/>
          <p:cNvSpPr>
            <a:spLocks/>
          </p:cNvSpPr>
          <p:nvPr/>
        </p:nvSpPr>
        <p:spPr bwMode="auto">
          <a:xfrm>
            <a:off x="1187450" y="2200275"/>
            <a:ext cx="287338" cy="1439863"/>
          </a:xfrm>
          <a:prstGeom prst="leftBrace">
            <a:avLst>
              <a:gd name="adj1" fmla="val 41759"/>
              <a:gd name="adj2" fmla="val 39139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5115" name="AutoShape 11"/>
          <p:cNvSpPr>
            <a:spLocks/>
          </p:cNvSpPr>
          <p:nvPr/>
        </p:nvSpPr>
        <p:spPr bwMode="auto">
          <a:xfrm>
            <a:off x="2771775" y="1768475"/>
            <a:ext cx="287338" cy="863600"/>
          </a:xfrm>
          <a:prstGeom prst="leftBrace">
            <a:avLst>
              <a:gd name="adj1" fmla="val 25046"/>
              <a:gd name="adj2" fmla="val 65074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5116" name="AutoShape 12"/>
          <p:cNvSpPr>
            <a:spLocks/>
          </p:cNvSpPr>
          <p:nvPr/>
        </p:nvSpPr>
        <p:spPr bwMode="auto">
          <a:xfrm>
            <a:off x="2771775" y="3063875"/>
            <a:ext cx="287338" cy="863600"/>
          </a:xfrm>
          <a:prstGeom prst="leftBrace">
            <a:avLst>
              <a:gd name="adj1" fmla="val 25046"/>
              <a:gd name="adj2" fmla="val 46875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5117" name="AutoShape 13"/>
          <p:cNvSpPr>
            <a:spLocks noChangeArrowheads="1"/>
          </p:cNvSpPr>
          <p:nvPr/>
        </p:nvSpPr>
        <p:spPr bwMode="auto">
          <a:xfrm>
            <a:off x="4932363" y="2200275"/>
            <a:ext cx="574675" cy="287338"/>
          </a:xfrm>
          <a:prstGeom prst="rightArrow">
            <a:avLst>
              <a:gd name="adj1" fmla="val 40333"/>
              <a:gd name="adj2" fmla="val 77352"/>
            </a:avLst>
          </a:prstGeom>
          <a:solidFill>
            <a:srgbClr val="0000FF"/>
          </a:solidFill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5118" name="Text Box 14"/>
          <p:cNvSpPr txBox="1">
            <a:spLocks noChangeArrowheads="1"/>
          </p:cNvSpPr>
          <p:nvPr/>
        </p:nvSpPr>
        <p:spPr bwMode="auto">
          <a:xfrm>
            <a:off x="395288" y="4551363"/>
            <a:ext cx="93662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>
                <a:latin typeface="Times New Roman" pitchFamily="18" charset="0"/>
              </a:rPr>
              <a:t>软件</a:t>
            </a:r>
          </a:p>
        </p:txBody>
      </p:sp>
      <p:sp>
        <p:nvSpPr>
          <p:cNvPr id="815119" name="Text Box 15"/>
          <p:cNvSpPr txBox="1">
            <a:spLocks noChangeArrowheads="1"/>
          </p:cNvSpPr>
          <p:nvPr/>
        </p:nvSpPr>
        <p:spPr bwMode="auto">
          <a:xfrm>
            <a:off x="1476375" y="4252913"/>
            <a:ext cx="7272338" cy="15525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</a:rPr>
              <a:t>USB</a:t>
            </a:r>
            <a:r>
              <a:rPr lang="zh-CN" altLang="en-US" sz="2400" b="1">
                <a:latin typeface="Times New Roman" pitchFamily="18" charset="0"/>
              </a:rPr>
              <a:t>设备驱动程序（客户驱动程序，应用程序）</a:t>
            </a:r>
          </a:p>
          <a:p>
            <a:pPr algn="l"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</a:rPr>
              <a:t>USB</a:t>
            </a:r>
            <a:r>
              <a:rPr lang="zh-CN" altLang="en-US" sz="2400" b="1">
                <a:latin typeface="Times New Roman" pitchFamily="18" charset="0"/>
              </a:rPr>
              <a:t>驱动程序（</a:t>
            </a:r>
            <a:r>
              <a:rPr lang="en-US" altLang="zh-CN" sz="2400" b="1">
                <a:latin typeface="Times New Roman" pitchFamily="18" charset="0"/>
              </a:rPr>
              <a:t>USBD</a:t>
            </a:r>
            <a:r>
              <a:rPr lang="zh-CN" altLang="en-US" sz="2400" b="1">
                <a:latin typeface="Times New Roman" pitchFamily="18" charset="0"/>
              </a:rPr>
              <a:t>，</a:t>
            </a:r>
            <a:r>
              <a:rPr lang="en-US" altLang="zh-CN" sz="2400" b="1">
                <a:latin typeface="Times New Roman" pitchFamily="18" charset="0"/>
              </a:rPr>
              <a:t>USB Driver</a:t>
            </a:r>
            <a:r>
              <a:rPr lang="zh-CN" altLang="en-US" sz="2400" b="1">
                <a:latin typeface="Times New Roman" pitchFamily="18" charset="0"/>
              </a:rPr>
              <a:t>）</a:t>
            </a:r>
          </a:p>
          <a:p>
            <a:pPr algn="l"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</a:rPr>
              <a:t>USB</a:t>
            </a:r>
            <a:r>
              <a:rPr lang="zh-CN" altLang="en-US" sz="2400" b="1">
                <a:latin typeface="Times New Roman" pitchFamily="18" charset="0"/>
              </a:rPr>
              <a:t>主控制器驱动程序</a:t>
            </a:r>
            <a:r>
              <a:rPr lang="zh-CN" altLang="en-US" sz="2000" b="1">
                <a:latin typeface="Times New Roman" pitchFamily="18" charset="0"/>
              </a:rPr>
              <a:t>（</a:t>
            </a:r>
            <a:r>
              <a:rPr lang="en-US" altLang="zh-CN" sz="2000" b="1">
                <a:latin typeface="Times New Roman" pitchFamily="18" charset="0"/>
              </a:rPr>
              <a:t>HCD</a:t>
            </a:r>
            <a:r>
              <a:rPr lang="zh-CN" altLang="en-US" sz="2000" b="1">
                <a:latin typeface="Times New Roman" pitchFamily="18" charset="0"/>
              </a:rPr>
              <a:t>，</a:t>
            </a:r>
            <a:r>
              <a:rPr lang="en-US" altLang="zh-CN" sz="2000" b="1">
                <a:latin typeface="Times New Roman" pitchFamily="18" charset="0"/>
              </a:rPr>
              <a:t>Host Controller Driver</a:t>
            </a:r>
            <a:r>
              <a:rPr lang="zh-CN" altLang="en-US" sz="2000" b="1">
                <a:latin typeface="Times New Roman" pitchFamily="18" charset="0"/>
              </a:rPr>
              <a:t>）</a:t>
            </a:r>
          </a:p>
        </p:txBody>
      </p:sp>
      <p:sp>
        <p:nvSpPr>
          <p:cNvPr id="815120" name="AutoShape 16"/>
          <p:cNvSpPr>
            <a:spLocks/>
          </p:cNvSpPr>
          <p:nvPr/>
        </p:nvSpPr>
        <p:spPr bwMode="auto">
          <a:xfrm>
            <a:off x="1187450" y="4289425"/>
            <a:ext cx="287338" cy="1439863"/>
          </a:xfrm>
          <a:prstGeom prst="leftBrace">
            <a:avLst>
              <a:gd name="adj1" fmla="val 41759"/>
              <a:gd name="adj2" fmla="val 39139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536E2F-936D-4344-9713-6727BE1A4823}" type="slidenum">
              <a:rPr lang="zh-CN" altLang="en-US"/>
              <a:pPr/>
              <a:t>103</a:t>
            </a:fld>
            <a:endParaRPr lang="en-US" altLang="zh-CN"/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四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USB 3.0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45" name="Rectangle 3"/>
          <p:cNvSpPr txBox="1">
            <a:spLocks noChangeArrowheads="1"/>
          </p:cNvSpPr>
          <p:nvPr/>
        </p:nvSpPr>
        <p:spPr bwMode="auto">
          <a:xfrm>
            <a:off x="323410" y="858819"/>
            <a:ext cx="8785220" cy="576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itchFamily="18" charset="2"/>
              </a:rPr>
              <a:t>USB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itchFamily="18" charset="2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Symbol" pitchFamily="18" charset="2"/>
              </a:rPr>
              <a:t>3.0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  <a:sym typeface="Symbol" pitchFamily="18" charset="2"/>
            </a:endParaRPr>
          </a:p>
          <a:p>
            <a:pPr marL="801688" marR="0" lvl="1" indent="-279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速度：</a:t>
            </a:r>
          </a:p>
          <a:p>
            <a:pPr marL="801688" marR="0" lvl="1" indent="-279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Low-Speed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：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1.5 Mbps</a:t>
            </a:r>
          </a:p>
          <a:p>
            <a:pPr marL="801688" marR="0" lvl="1" indent="-279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Full-Speed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：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12 Mbps</a:t>
            </a:r>
          </a:p>
          <a:p>
            <a:pPr marL="801688" marR="0" lvl="1" indent="-279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High-Speed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：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480 Mbps</a:t>
            </a:r>
          </a:p>
          <a:p>
            <a:pPr marL="801688" lvl="1" indent="-279400" algn="l">
              <a:buClr>
                <a:srgbClr val="006600"/>
              </a:buClr>
              <a:buSzPct val="75000"/>
              <a:buFont typeface="Wingdings" pitchFamily="2" charset="2"/>
              <a:buChar char="l"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Super-Speed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：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5.0 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Gbps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(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Gen 1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Symbol" pitchFamily="18" charset="2"/>
              </a:rPr>
              <a:t>)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、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10 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sym typeface="Symbol" pitchFamily="18" charset="2"/>
              </a:rPr>
              <a:t>Gbps</a:t>
            </a:r>
            <a:r>
              <a:rPr lang="en-US" altLang="zh-CN" sz="2800" b="1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800" b="1" kern="0" dirty="0">
                <a:solidFill>
                  <a:srgbClr val="000000"/>
                </a:solidFill>
                <a:latin typeface="Times New Roman"/>
                <a:ea typeface="宋体"/>
                <a:sym typeface="Symbol" pitchFamily="18" charset="2"/>
              </a:rPr>
              <a:t>Gen </a:t>
            </a:r>
            <a:r>
              <a:rPr lang="en-US" altLang="zh-CN" sz="2800" b="1" kern="0" dirty="0" smtClean="0">
                <a:solidFill>
                  <a:srgbClr val="000000"/>
                </a:solidFill>
                <a:latin typeface="Times New Roman"/>
                <a:ea typeface="宋体"/>
                <a:sym typeface="Symbol" pitchFamily="18" charset="2"/>
              </a:rPr>
              <a:t>2</a:t>
            </a:r>
            <a:r>
              <a:rPr lang="en-US" altLang="zh-CN" sz="2800" b="1" kern="0" dirty="0" smtClean="0">
                <a:solidFill>
                  <a:srgbClr val="000000"/>
                </a:solidFill>
                <a:latin typeface="+mn-ea"/>
                <a:sym typeface="Symbol" pitchFamily="18" charset="2"/>
              </a:rPr>
              <a:t>)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sym typeface="Symbol" pitchFamily="18" charset="2"/>
            </a:endParaRPr>
          </a:p>
        </p:txBody>
      </p:sp>
      <p:sp>
        <p:nvSpPr>
          <p:cNvPr id="246" name="AutoShape 4"/>
          <p:cNvSpPr>
            <a:spLocks noChangeArrowheads="1"/>
          </p:cNvSpPr>
          <p:nvPr/>
        </p:nvSpPr>
        <p:spPr bwMode="auto">
          <a:xfrm rot="5400000">
            <a:off x="3130550" y="2730482"/>
            <a:ext cx="2663825" cy="4679950"/>
          </a:xfrm>
          <a:prstGeom prst="can">
            <a:avLst>
              <a:gd name="adj" fmla="val 12908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7" name="Group 39"/>
          <p:cNvGrpSpPr>
            <a:grpSpLocks/>
          </p:cNvGrpSpPr>
          <p:nvPr/>
        </p:nvGrpSpPr>
        <p:grpSpPr bwMode="auto">
          <a:xfrm>
            <a:off x="2482850" y="4349732"/>
            <a:ext cx="1871663" cy="360362"/>
            <a:chOff x="1202" y="3067"/>
            <a:chExt cx="1179" cy="227"/>
          </a:xfrm>
        </p:grpSpPr>
        <p:sp>
          <p:nvSpPr>
            <p:cNvPr id="248" name="Freeform 40"/>
            <p:cNvSpPr>
              <a:spLocks/>
            </p:cNvSpPr>
            <p:nvPr/>
          </p:nvSpPr>
          <p:spPr bwMode="auto">
            <a:xfrm>
              <a:off x="1519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Freeform 41"/>
            <p:cNvSpPr>
              <a:spLocks/>
            </p:cNvSpPr>
            <p:nvPr/>
          </p:nvSpPr>
          <p:spPr bwMode="auto">
            <a:xfrm flipH="1" flipV="1">
              <a:off x="1247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42"/>
            <p:cNvSpPr>
              <a:spLocks/>
            </p:cNvSpPr>
            <p:nvPr/>
          </p:nvSpPr>
          <p:spPr bwMode="auto">
            <a:xfrm flipV="1">
              <a:off x="1519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43"/>
            <p:cNvSpPr>
              <a:spLocks/>
            </p:cNvSpPr>
            <p:nvPr/>
          </p:nvSpPr>
          <p:spPr bwMode="auto">
            <a:xfrm flipH="1">
              <a:off x="1247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44"/>
            <p:cNvSpPr>
              <a:spLocks/>
            </p:cNvSpPr>
            <p:nvPr/>
          </p:nvSpPr>
          <p:spPr bwMode="auto">
            <a:xfrm>
              <a:off x="2063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45"/>
            <p:cNvSpPr>
              <a:spLocks/>
            </p:cNvSpPr>
            <p:nvPr/>
          </p:nvSpPr>
          <p:spPr bwMode="auto">
            <a:xfrm flipH="1" flipV="1">
              <a:off x="1791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46"/>
            <p:cNvSpPr>
              <a:spLocks/>
            </p:cNvSpPr>
            <p:nvPr/>
          </p:nvSpPr>
          <p:spPr bwMode="auto">
            <a:xfrm flipV="1">
              <a:off x="2063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47"/>
            <p:cNvSpPr>
              <a:spLocks/>
            </p:cNvSpPr>
            <p:nvPr/>
          </p:nvSpPr>
          <p:spPr bwMode="auto">
            <a:xfrm flipH="1">
              <a:off x="1791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Rectangle 48"/>
            <p:cNvSpPr>
              <a:spLocks noChangeArrowheads="1"/>
            </p:cNvSpPr>
            <p:nvPr/>
          </p:nvSpPr>
          <p:spPr bwMode="auto">
            <a:xfrm>
              <a:off x="1202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Rectangle 49"/>
            <p:cNvSpPr>
              <a:spLocks noChangeArrowheads="1"/>
            </p:cNvSpPr>
            <p:nvPr/>
          </p:nvSpPr>
          <p:spPr bwMode="auto">
            <a:xfrm>
              <a:off x="2200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8" name="Line 50"/>
          <p:cNvSpPr>
            <a:spLocks noChangeShapeType="1"/>
          </p:cNvSpPr>
          <p:nvPr/>
        </p:nvSpPr>
        <p:spPr bwMode="auto">
          <a:xfrm flipH="1">
            <a:off x="2266950" y="4422757"/>
            <a:ext cx="5032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9" name="Line 51"/>
          <p:cNvSpPr>
            <a:spLocks noChangeShapeType="1"/>
          </p:cNvSpPr>
          <p:nvPr/>
        </p:nvSpPr>
        <p:spPr bwMode="auto">
          <a:xfrm flipH="1">
            <a:off x="2266950" y="4638657"/>
            <a:ext cx="5032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60" name="Group 52"/>
          <p:cNvGrpSpPr>
            <a:grpSpLocks/>
          </p:cNvGrpSpPr>
          <p:nvPr/>
        </p:nvGrpSpPr>
        <p:grpSpPr bwMode="auto">
          <a:xfrm>
            <a:off x="4498975" y="4349732"/>
            <a:ext cx="1871663" cy="360362"/>
            <a:chOff x="1202" y="3067"/>
            <a:chExt cx="1179" cy="227"/>
          </a:xfrm>
        </p:grpSpPr>
        <p:sp>
          <p:nvSpPr>
            <p:cNvPr id="261" name="Freeform 53"/>
            <p:cNvSpPr>
              <a:spLocks/>
            </p:cNvSpPr>
            <p:nvPr/>
          </p:nvSpPr>
          <p:spPr bwMode="auto">
            <a:xfrm>
              <a:off x="1519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54"/>
            <p:cNvSpPr>
              <a:spLocks/>
            </p:cNvSpPr>
            <p:nvPr/>
          </p:nvSpPr>
          <p:spPr bwMode="auto">
            <a:xfrm flipH="1" flipV="1">
              <a:off x="1247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55"/>
            <p:cNvSpPr>
              <a:spLocks/>
            </p:cNvSpPr>
            <p:nvPr/>
          </p:nvSpPr>
          <p:spPr bwMode="auto">
            <a:xfrm flipV="1">
              <a:off x="1519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56"/>
            <p:cNvSpPr>
              <a:spLocks/>
            </p:cNvSpPr>
            <p:nvPr/>
          </p:nvSpPr>
          <p:spPr bwMode="auto">
            <a:xfrm flipH="1">
              <a:off x="1247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Freeform 57"/>
            <p:cNvSpPr>
              <a:spLocks/>
            </p:cNvSpPr>
            <p:nvPr/>
          </p:nvSpPr>
          <p:spPr bwMode="auto">
            <a:xfrm>
              <a:off x="2063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 58"/>
            <p:cNvSpPr>
              <a:spLocks/>
            </p:cNvSpPr>
            <p:nvPr/>
          </p:nvSpPr>
          <p:spPr bwMode="auto">
            <a:xfrm flipH="1" flipV="1">
              <a:off x="1791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59"/>
            <p:cNvSpPr>
              <a:spLocks/>
            </p:cNvSpPr>
            <p:nvPr/>
          </p:nvSpPr>
          <p:spPr bwMode="auto">
            <a:xfrm flipV="1">
              <a:off x="2063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60"/>
            <p:cNvSpPr>
              <a:spLocks/>
            </p:cNvSpPr>
            <p:nvPr/>
          </p:nvSpPr>
          <p:spPr bwMode="auto">
            <a:xfrm flipH="1">
              <a:off x="1791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Rectangle 61"/>
            <p:cNvSpPr>
              <a:spLocks noChangeArrowheads="1"/>
            </p:cNvSpPr>
            <p:nvPr/>
          </p:nvSpPr>
          <p:spPr bwMode="auto">
            <a:xfrm>
              <a:off x="1202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Rectangle 62"/>
            <p:cNvSpPr>
              <a:spLocks noChangeArrowheads="1"/>
            </p:cNvSpPr>
            <p:nvPr/>
          </p:nvSpPr>
          <p:spPr bwMode="auto">
            <a:xfrm>
              <a:off x="2200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1" name="Line 63"/>
          <p:cNvSpPr>
            <a:spLocks noChangeShapeType="1"/>
          </p:cNvSpPr>
          <p:nvPr/>
        </p:nvSpPr>
        <p:spPr bwMode="auto">
          <a:xfrm flipH="1">
            <a:off x="6083300" y="4422757"/>
            <a:ext cx="1152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2" name="Line 64"/>
          <p:cNvSpPr>
            <a:spLocks noChangeShapeType="1"/>
          </p:cNvSpPr>
          <p:nvPr/>
        </p:nvSpPr>
        <p:spPr bwMode="auto">
          <a:xfrm flipH="1">
            <a:off x="6083300" y="4638657"/>
            <a:ext cx="1152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3" name="Line 65"/>
          <p:cNvSpPr>
            <a:spLocks noChangeShapeType="1"/>
          </p:cNvSpPr>
          <p:nvPr/>
        </p:nvSpPr>
        <p:spPr bwMode="auto">
          <a:xfrm flipH="1">
            <a:off x="4138613" y="4422757"/>
            <a:ext cx="503237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4" name="Line 66"/>
          <p:cNvSpPr>
            <a:spLocks noChangeShapeType="1"/>
          </p:cNvSpPr>
          <p:nvPr/>
        </p:nvSpPr>
        <p:spPr bwMode="auto">
          <a:xfrm flipH="1">
            <a:off x="4138613" y="4638657"/>
            <a:ext cx="503237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5" name="Line 67"/>
          <p:cNvSpPr>
            <a:spLocks noChangeShapeType="1"/>
          </p:cNvSpPr>
          <p:nvPr/>
        </p:nvSpPr>
        <p:spPr bwMode="auto">
          <a:xfrm flipH="1">
            <a:off x="1690688" y="4422757"/>
            <a:ext cx="430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6" name="Line 68"/>
          <p:cNvSpPr>
            <a:spLocks noChangeShapeType="1"/>
          </p:cNvSpPr>
          <p:nvPr/>
        </p:nvSpPr>
        <p:spPr bwMode="auto">
          <a:xfrm flipH="1">
            <a:off x="1690688" y="4638657"/>
            <a:ext cx="430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7" name="Group 69"/>
          <p:cNvGrpSpPr>
            <a:grpSpLocks/>
          </p:cNvGrpSpPr>
          <p:nvPr/>
        </p:nvGrpSpPr>
        <p:grpSpPr bwMode="auto">
          <a:xfrm>
            <a:off x="2482850" y="4889482"/>
            <a:ext cx="1871663" cy="360362"/>
            <a:chOff x="1202" y="3067"/>
            <a:chExt cx="1179" cy="227"/>
          </a:xfrm>
        </p:grpSpPr>
        <p:sp>
          <p:nvSpPr>
            <p:cNvPr id="278" name="Freeform 70"/>
            <p:cNvSpPr>
              <a:spLocks/>
            </p:cNvSpPr>
            <p:nvPr/>
          </p:nvSpPr>
          <p:spPr bwMode="auto">
            <a:xfrm>
              <a:off x="1519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71"/>
            <p:cNvSpPr>
              <a:spLocks/>
            </p:cNvSpPr>
            <p:nvPr/>
          </p:nvSpPr>
          <p:spPr bwMode="auto">
            <a:xfrm flipH="1" flipV="1">
              <a:off x="1247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72"/>
            <p:cNvSpPr>
              <a:spLocks/>
            </p:cNvSpPr>
            <p:nvPr/>
          </p:nvSpPr>
          <p:spPr bwMode="auto">
            <a:xfrm flipV="1">
              <a:off x="1519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73"/>
            <p:cNvSpPr>
              <a:spLocks/>
            </p:cNvSpPr>
            <p:nvPr/>
          </p:nvSpPr>
          <p:spPr bwMode="auto">
            <a:xfrm flipH="1">
              <a:off x="1247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74"/>
            <p:cNvSpPr>
              <a:spLocks/>
            </p:cNvSpPr>
            <p:nvPr/>
          </p:nvSpPr>
          <p:spPr bwMode="auto">
            <a:xfrm>
              <a:off x="2063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75"/>
            <p:cNvSpPr>
              <a:spLocks/>
            </p:cNvSpPr>
            <p:nvPr/>
          </p:nvSpPr>
          <p:spPr bwMode="auto">
            <a:xfrm flipH="1" flipV="1">
              <a:off x="1791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76"/>
            <p:cNvSpPr>
              <a:spLocks/>
            </p:cNvSpPr>
            <p:nvPr/>
          </p:nvSpPr>
          <p:spPr bwMode="auto">
            <a:xfrm flipV="1">
              <a:off x="2063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77"/>
            <p:cNvSpPr>
              <a:spLocks/>
            </p:cNvSpPr>
            <p:nvPr/>
          </p:nvSpPr>
          <p:spPr bwMode="auto">
            <a:xfrm flipH="1">
              <a:off x="1791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Rectangle 78"/>
            <p:cNvSpPr>
              <a:spLocks noChangeArrowheads="1"/>
            </p:cNvSpPr>
            <p:nvPr/>
          </p:nvSpPr>
          <p:spPr bwMode="auto">
            <a:xfrm>
              <a:off x="1202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Rectangle 79"/>
            <p:cNvSpPr>
              <a:spLocks noChangeArrowheads="1"/>
            </p:cNvSpPr>
            <p:nvPr/>
          </p:nvSpPr>
          <p:spPr bwMode="auto">
            <a:xfrm>
              <a:off x="2200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8" name="Line 80"/>
          <p:cNvSpPr>
            <a:spLocks noChangeShapeType="1"/>
          </p:cNvSpPr>
          <p:nvPr/>
        </p:nvSpPr>
        <p:spPr bwMode="auto">
          <a:xfrm flipH="1">
            <a:off x="2266950" y="4962507"/>
            <a:ext cx="5032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9" name="Line 81"/>
          <p:cNvSpPr>
            <a:spLocks noChangeShapeType="1"/>
          </p:cNvSpPr>
          <p:nvPr/>
        </p:nvSpPr>
        <p:spPr bwMode="auto">
          <a:xfrm flipH="1">
            <a:off x="2266950" y="5178407"/>
            <a:ext cx="5032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90" name="Group 82"/>
          <p:cNvGrpSpPr>
            <a:grpSpLocks/>
          </p:cNvGrpSpPr>
          <p:nvPr/>
        </p:nvGrpSpPr>
        <p:grpSpPr bwMode="auto">
          <a:xfrm>
            <a:off x="4498975" y="4889482"/>
            <a:ext cx="1871663" cy="360362"/>
            <a:chOff x="1202" y="3067"/>
            <a:chExt cx="1179" cy="227"/>
          </a:xfrm>
        </p:grpSpPr>
        <p:sp>
          <p:nvSpPr>
            <p:cNvPr id="291" name="Freeform 83"/>
            <p:cNvSpPr>
              <a:spLocks/>
            </p:cNvSpPr>
            <p:nvPr/>
          </p:nvSpPr>
          <p:spPr bwMode="auto">
            <a:xfrm>
              <a:off x="1519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84"/>
            <p:cNvSpPr>
              <a:spLocks/>
            </p:cNvSpPr>
            <p:nvPr/>
          </p:nvSpPr>
          <p:spPr bwMode="auto">
            <a:xfrm flipH="1" flipV="1">
              <a:off x="1247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85"/>
            <p:cNvSpPr>
              <a:spLocks/>
            </p:cNvSpPr>
            <p:nvPr/>
          </p:nvSpPr>
          <p:spPr bwMode="auto">
            <a:xfrm flipV="1">
              <a:off x="1519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86"/>
            <p:cNvSpPr>
              <a:spLocks/>
            </p:cNvSpPr>
            <p:nvPr/>
          </p:nvSpPr>
          <p:spPr bwMode="auto">
            <a:xfrm flipH="1">
              <a:off x="1247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87"/>
            <p:cNvSpPr>
              <a:spLocks/>
            </p:cNvSpPr>
            <p:nvPr/>
          </p:nvSpPr>
          <p:spPr bwMode="auto">
            <a:xfrm>
              <a:off x="2063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88"/>
            <p:cNvSpPr>
              <a:spLocks/>
            </p:cNvSpPr>
            <p:nvPr/>
          </p:nvSpPr>
          <p:spPr bwMode="auto">
            <a:xfrm flipH="1" flipV="1">
              <a:off x="1791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89"/>
            <p:cNvSpPr>
              <a:spLocks/>
            </p:cNvSpPr>
            <p:nvPr/>
          </p:nvSpPr>
          <p:spPr bwMode="auto">
            <a:xfrm flipV="1">
              <a:off x="2063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90"/>
            <p:cNvSpPr>
              <a:spLocks/>
            </p:cNvSpPr>
            <p:nvPr/>
          </p:nvSpPr>
          <p:spPr bwMode="auto">
            <a:xfrm flipH="1">
              <a:off x="1791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Rectangle 91"/>
            <p:cNvSpPr>
              <a:spLocks noChangeArrowheads="1"/>
            </p:cNvSpPr>
            <p:nvPr/>
          </p:nvSpPr>
          <p:spPr bwMode="auto">
            <a:xfrm>
              <a:off x="1202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Rectangle 92"/>
            <p:cNvSpPr>
              <a:spLocks noChangeArrowheads="1"/>
            </p:cNvSpPr>
            <p:nvPr/>
          </p:nvSpPr>
          <p:spPr bwMode="auto">
            <a:xfrm>
              <a:off x="2200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1" name="Line 93"/>
          <p:cNvSpPr>
            <a:spLocks noChangeShapeType="1"/>
          </p:cNvSpPr>
          <p:nvPr/>
        </p:nvSpPr>
        <p:spPr bwMode="auto">
          <a:xfrm flipH="1">
            <a:off x="6083300" y="4962507"/>
            <a:ext cx="1152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2" name="Line 94"/>
          <p:cNvSpPr>
            <a:spLocks noChangeShapeType="1"/>
          </p:cNvSpPr>
          <p:nvPr/>
        </p:nvSpPr>
        <p:spPr bwMode="auto">
          <a:xfrm flipH="1">
            <a:off x="6083300" y="5178407"/>
            <a:ext cx="1152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3" name="Line 95"/>
          <p:cNvSpPr>
            <a:spLocks noChangeShapeType="1"/>
          </p:cNvSpPr>
          <p:nvPr/>
        </p:nvSpPr>
        <p:spPr bwMode="auto">
          <a:xfrm flipH="1">
            <a:off x="4138613" y="4962507"/>
            <a:ext cx="503237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4" name="Line 96"/>
          <p:cNvSpPr>
            <a:spLocks noChangeShapeType="1"/>
          </p:cNvSpPr>
          <p:nvPr/>
        </p:nvSpPr>
        <p:spPr bwMode="auto">
          <a:xfrm flipH="1">
            <a:off x="4138613" y="5178407"/>
            <a:ext cx="503237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5" name="Line 97"/>
          <p:cNvSpPr>
            <a:spLocks noChangeShapeType="1"/>
          </p:cNvSpPr>
          <p:nvPr/>
        </p:nvSpPr>
        <p:spPr bwMode="auto">
          <a:xfrm flipH="1">
            <a:off x="1690688" y="4962507"/>
            <a:ext cx="430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6" name="Line 98"/>
          <p:cNvSpPr>
            <a:spLocks noChangeShapeType="1"/>
          </p:cNvSpPr>
          <p:nvPr/>
        </p:nvSpPr>
        <p:spPr bwMode="auto">
          <a:xfrm flipH="1">
            <a:off x="1690688" y="5178407"/>
            <a:ext cx="430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7" name="Group 99"/>
          <p:cNvGrpSpPr>
            <a:grpSpLocks/>
          </p:cNvGrpSpPr>
          <p:nvPr/>
        </p:nvGrpSpPr>
        <p:grpSpPr bwMode="auto">
          <a:xfrm>
            <a:off x="2482850" y="5467332"/>
            <a:ext cx="1871663" cy="360362"/>
            <a:chOff x="1202" y="3067"/>
            <a:chExt cx="1179" cy="227"/>
          </a:xfrm>
        </p:grpSpPr>
        <p:sp>
          <p:nvSpPr>
            <p:cNvPr id="308" name="Freeform 100"/>
            <p:cNvSpPr>
              <a:spLocks/>
            </p:cNvSpPr>
            <p:nvPr/>
          </p:nvSpPr>
          <p:spPr bwMode="auto">
            <a:xfrm>
              <a:off x="1519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101"/>
            <p:cNvSpPr>
              <a:spLocks/>
            </p:cNvSpPr>
            <p:nvPr/>
          </p:nvSpPr>
          <p:spPr bwMode="auto">
            <a:xfrm flipH="1" flipV="1">
              <a:off x="1247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102"/>
            <p:cNvSpPr>
              <a:spLocks/>
            </p:cNvSpPr>
            <p:nvPr/>
          </p:nvSpPr>
          <p:spPr bwMode="auto">
            <a:xfrm flipV="1">
              <a:off x="1519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Freeform 103"/>
            <p:cNvSpPr>
              <a:spLocks/>
            </p:cNvSpPr>
            <p:nvPr/>
          </p:nvSpPr>
          <p:spPr bwMode="auto">
            <a:xfrm flipH="1">
              <a:off x="1247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Freeform 104"/>
            <p:cNvSpPr>
              <a:spLocks/>
            </p:cNvSpPr>
            <p:nvPr/>
          </p:nvSpPr>
          <p:spPr bwMode="auto">
            <a:xfrm>
              <a:off x="2063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105"/>
            <p:cNvSpPr>
              <a:spLocks/>
            </p:cNvSpPr>
            <p:nvPr/>
          </p:nvSpPr>
          <p:spPr bwMode="auto">
            <a:xfrm flipH="1" flipV="1">
              <a:off x="1791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Freeform 106"/>
            <p:cNvSpPr>
              <a:spLocks/>
            </p:cNvSpPr>
            <p:nvPr/>
          </p:nvSpPr>
          <p:spPr bwMode="auto">
            <a:xfrm flipV="1">
              <a:off x="2063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Freeform 107"/>
            <p:cNvSpPr>
              <a:spLocks/>
            </p:cNvSpPr>
            <p:nvPr/>
          </p:nvSpPr>
          <p:spPr bwMode="auto">
            <a:xfrm flipH="1">
              <a:off x="1791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ectangle 108"/>
            <p:cNvSpPr>
              <a:spLocks noChangeArrowheads="1"/>
            </p:cNvSpPr>
            <p:nvPr/>
          </p:nvSpPr>
          <p:spPr bwMode="auto">
            <a:xfrm>
              <a:off x="1202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Rectangle 109"/>
            <p:cNvSpPr>
              <a:spLocks noChangeArrowheads="1"/>
            </p:cNvSpPr>
            <p:nvPr/>
          </p:nvSpPr>
          <p:spPr bwMode="auto">
            <a:xfrm>
              <a:off x="2200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8" name="Line 110"/>
          <p:cNvSpPr>
            <a:spLocks noChangeShapeType="1"/>
          </p:cNvSpPr>
          <p:nvPr/>
        </p:nvSpPr>
        <p:spPr bwMode="auto">
          <a:xfrm flipH="1">
            <a:off x="2266950" y="5540357"/>
            <a:ext cx="5032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9" name="Line 111"/>
          <p:cNvSpPr>
            <a:spLocks noChangeShapeType="1"/>
          </p:cNvSpPr>
          <p:nvPr/>
        </p:nvSpPr>
        <p:spPr bwMode="auto">
          <a:xfrm flipH="1">
            <a:off x="2266950" y="5756257"/>
            <a:ext cx="50323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20" name="Group 112"/>
          <p:cNvGrpSpPr>
            <a:grpSpLocks/>
          </p:cNvGrpSpPr>
          <p:nvPr/>
        </p:nvGrpSpPr>
        <p:grpSpPr bwMode="auto">
          <a:xfrm>
            <a:off x="4498975" y="5467332"/>
            <a:ext cx="1871663" cy="360362"/>
            <a:chOff x="1202" y="3067"/>
            <a:chExt cx="1179" cy="227"/>
          </a:xfrm>
        </p:grpSpPr>
        <p:sp>
          <p:nvSpPr>
            <p:cNvPr id="321" name="Freeform 113"/>
            <p:cNvSpPr>
              <a:spLocks/>
            </p:cNvSpPr>
            <p:nvPr/>
          </p:nvSpPr>
          <p:spPr bwMode="auto">
            <a:xfrm>
              <a:off x="1519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Freeform 114"/>
            <p:cNvSpPr>
              <a:spLocks/>
            </p:cNvSpPr>
            <p:nvPr/>
          </p:nvSpPr>
          <p:spPr bwMode="auto">
            <a:xfrm flipH="1" flipV="1">
              <a:off x="1247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Freeform 115"/>
            <p:cNvSpPr>
              <a:spLocks/>
            </p:cNvSpPr>
            <p:nvPr/>
          </p:nvSpPr>
          <p:spPr bwMode="auto">
            <a:xfrm flipV="1">
              <a:off x="1519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Freeform 116"/>
            <p:cNvSpPr>
              <a:spLocks/>
            </p:cNvSpPr>
            <p:nvPr/>
          </p:nvSpPr>
          <p:spPr bwMode="auto">
            <a:xfrm flipH="1">
              <a:off x="1247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Freeform 117"/>
            <p:cNvSpPr>
              <a:spLocks/>
            </p:cNvSpPr>
            <p:nvPr/>
          </p:nvSpPr>
          <p:spPr bwMode="auto">
            <a:xfrm>
              <a:off x="2063" y="3113"/>
              <a:ext cx="272" cy="69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118"/>
            <p:cNvSpPr>
              <a:spLocks/>
            </p:cNvSpPr>
            <p:nvPr/>
          </p:nvSpPr>
          <p:spPr bwMode="auto">
            <a:xfrm flipH="1" flipV="1">
              <a:off x="1791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119"/>
            <p:cNvSpPr>
              <a:spLocks/>
            </p:cNvSpPr>
            <p:nvPr/>
          </p:nvSpPr>
          <p:spPr bwMode="auto">
            <a:xfrm flipV="1">
              <a:off x="2063" y="3182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120"/>
            <p:cNvSpPr>
              <a:spLocks/>
            </p:cNvSpPr>
            <p:nvPr/>
          </p:nvSpPr>
          <p:spPr bwMode="auto">
            <a:xfrm flipH="1">
              <a:off x="1791" y="3113"/>
              <a:ext cx="272" cy="68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317" y="0"/>
                </a:cxn>
                <a:cxn ang="0">
                  <a:pos x="635" y="272"/>
                </a:cxn>
              </a:cxnLst>
              <a:rect l="0" t="0" r="r" b="b"/>
              <a:pathLst>
                <a:path w="635" h="272">
                  <a:moveTo>
                    <a:pt x="0" y="272"/>
                  </a:moveTo>
                  <a:cubicBezTo>
                    <a:pt x="105" y="136"/>
                    <a:pt x="211" y="0"/>
                    <a:pt x="317" y="0"/>
                  </a:cubicBezTo>
                  <a:cubicBezTo>
                    <a:pt x="423" y="0"/>
                    <a:pt x="529" y="136"/>
                    <a:pt x="635" y="2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121"/>
            <p:cNvSpPr>
              <a:spLocks noChangeArrowheads="1"/>
            </p:cNvSpPr>
            <p:nvPr/>
          </p:nvSpPr>
          <p:spPr bwMode="auto">
            <a:xfrm>
              <a:off x="1202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Rectangle 122"/>
            <p:cNvSpPr>
              <a:spLocks noChangeArrowheads="1"/>
            </p:cNvSpPr>
            <p:nvPr/>
          </p:nvSpPr>
          <p:spPr bwMode="auto">
            <a:xfrm>
              <a:off x="2200" y="3067"/>
              <a:ext cx="181" cy="227"/>
            </a:xfrm>
            <a:prstGeom prst="rect">
              <a:avLst/>
            </a:prstGeom>
            <a:solidFill>
              <a:srgbClr val="FFFF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1" name="Line 123"/>
          <p:cNvSpPr>
            <a:spLocks noChangeShapeType="1"/>
          </p:cNvSpPr>
          <p:nvPr/>
        </p:nvSpPr>
        <p:spPr bwMode="auto">
          <a:xfrm flipH="1">
            <a:off x="6083300" y="5540357"/>
            <a:ext cx="1152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2" name="Line 124"/>
          <p:cNvSpPr>
            <a:spLocks noChangeShapeType="1"/>
          </p:cNvSpPr>
          <p:nvPr/>
        </p:nvSpPr>
        <p:spPr bwMode="auto">
          <a:xfrm flipH="1">
            <a:off x="6083300" y="5756257"/>
            <a:ext cx="1152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3" name="Line 125"/>
          <p:cNvSpPr>
            <a:spLocks noChangeShapeType="1"/>
          </p:cNvSpPr>
          <p:nvPr/>
        </p:nvSpPr>
        <p:spPr bwMode="auto">
          <a:xfrm flipH="1">
            <a:off x="4138613" y="5540357"/>
            <a:ext cx="503237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4" name="Line 126"/>
          <p:cNvSpPr>
            <a:spLocks noChangeShapeType="1"/>
          </p:cNvSpPr>
          <p:nvPr/>
        </p:nvSpPr>
        <p:spPr bwMode="auto">
          <a:xfrm flipH="1">
            <a:off x="4138613" y="5756257"/>
            <a:ext cx="503237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5" name="Line 127"/>
          <p:cNvSpPr>
            <a:spLocks noChangeShapeType="1"/>
          </p:cNvSpPr>
          <p:nvPr/>
        </p:nvSpPr>
        <p:spPr bwMode="auto">
          <a:xfrm flipH="1">
            <a:off x="1690688" y="5540357"/>
            <a:ext cx="430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6" name="Line 128"/>
          <p:cNvSpPr>
            <a:spLocks noChangeShapeType="1"/>
          </p:cNvSpPr>
          <p:nvPr/>
        </p:nvSpPr>
        <p:spPr bwMode="auto">
          <a:xfrm flipH="1">
            <a:off x="1690688" y="5756257"/>
            <a:ext cx="43021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7" name="Line 129"/>
          <p:cNvSpPr>
            <a:spLocks noChangeShapeType="1"/>
          </p:cNvSpPr>
          <p:nvPr/>
        </p:nvSpPr>
        <p:spPr bwMode="auto">
          <a:xfrm flipH="1">
            <a:off x="1690688" y="4098907"/>
            <a:ext cx="5545137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8" name="Line 130"/>
          <p:cNvSpPr>
            <a:spLocks noChangeShapeType="1"/>
          </p:cNvSpPr>
          <p:nvPr/>
        </p:nvSpPr>
        <p:spPr bwMode="auto">
          <a:xfrm flipH="1">
            <a:off x="1690688" y="6115032"/>
            <a:ext cx="55451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9" name="Text Box 131"/>
          <p:cNvSpPr txBox="1">
            <a:spLocks noChangeArrowheads="1"/>
          </p:cNvSpPr>
          <p:nvPr/>
        </p:nvSpPr>
        <p:spPr bwMode="auto">
          <a:xfrm>
            <a:off x="539750" y="3883007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V</a:t>
            </a:r>
            <a:r>
              <a:rPr lang="en-US" altLang="zh-CN" sz="1400" b="1">
                <a:latin typeface="Arial" charset="0"/>
              </a:rPr>
              <a:t>BUS</a:t>
            </a:r>
          </a:p>
        </p:txBody>
      </p:sp>
      <p:sp>
        <p:nvSpPr>
          <p:cNvPr id="340" name="Text Box 132"/>
          <p:cNvSpPr txBox="1">
            <a:spLocks noChangeArrowheads="1"/>
          </p:cNvSpPr>
          <p:nvPr/>
        </p:nvSpPr>
        <p:spPr bwMode="auto">
          <a:xfrm>
            <a:off x="539750" y="5934057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GND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1" name="Text Box 133"/>
          <p:cNvSpPr txBox="1">
            <a:spLocks noChangeArrowheads="1"/>
          </p:cNvSpPr>
          <p:nvPr/>
        </p:nvSpPr>
        <p:spPr bwMode="auto">
          <a:xfrm>
            <a:off x="539750" y="4205269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D+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2" name="Text Box 134"/>
          <p:cNvSpPr txBox="1">
            <a:spLocks noChangeArrowheads="1"/>
          </p:cNvSpPr>
          <p:nvPr/>
        </p:nvSpPr>
        <p:spPr bwMode="auto">
          <a:xfrm>
            <a:off x="541338" y="4457682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D-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3" name="Text Box 135"/>
          <p:cNvSpPr txBox="1">
            <a:spLocks noChangeArrowheads="1"/>
          </p:cNvSpPr>
          <p:nvPr/>
        </p:nvSpPr>
        <p:spPr bwMode="auto">
          <a:xfrm>
            <a:off x="539750" y="4746607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SSTX+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4" name="Text Box 136"/>
          <p:cNvSpPr txBox="1">
            <a:spLocks noChangeArrowheads="1"/>
          </p:cNvSpPr>
          <p:nvPr/>
        </p:nvSpPr>
        <p:spPr bwMode="auto">
          <a:xfrm>
            <a:off x="539750" y="4997432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SSTX-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5" name="Text Box 137"/>
          <p:cNvSpPr txBox="1">
            <a:spLocks noChangeArrowheads="1"/>
          </p:cNvSpPr>
          <p:nvPr/>
        </p:nvSpPr>
        <p:spPr bwMode="auto">
          <a:xfrm>
            <a:off x="539750" y="5322869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SSRX+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6" name="Text Box 138"/>
          <p:cNvSpPr txBox="1">
            <a:spLocks noChangeArrowheads="1"/>
          </p:cNvSpPr>
          <p:nvPr/>
        </p:nvSpPr>
        <p:spPr bwMode="auto">
          <a:xfrm>
            <a:off x="539750" y="5573694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 b="1">
                <a:latin typeface="Arial" charset="0"/>
              </a:rPr>
              <a:t>SSRX-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7" name="Text Box 139"/>
          <p:cNvSpPr txBox="1">
            <a:spLocks noChangeArrowheads="1"/>
          </p:cNvSpPr>
          <p:nvPr/>
        </p:nvSpPr>
        <p:spPr bwMode="auto">
          <a:xfrm>
            <a:off x="7237413" y="3883007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V</a:t>
            </a:r>
            <a:r>
              <a:rPr lang="en-US" altLang="zh-CN" sz="1400" b="1">
                <a:latin typeface="Arial" charset="0"/>
              </a:rPr>
              <a:t>BUS</a:t>
            </a:r>
          </a:p>
        </p:txBody>
      </p:sp>
      <p:sp>
        <p:nvSpPr>
          <p:cNvPr id="348" name="Text Box 140"/>
          <p:cNvSpPr txBox="1">
            <a:spLocks noChangeArrowheads="1"/>
          </p:cNvSpPr>
          <p:nvPr/>
        </p:nvSpPr>
        <p:spPr bwMode="auto">
          <a:xfrm>
            <a:off x="7237413" y="4205269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D+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49" name="Text Box 141"/>
          <p:cNvSpPr txBox="1">
            <a:spLocks noChangeArrowheads="1"/>
          </p:cNvSpPr>
          <p:nvPr/>
        </p:nvSpPr>
        <p:spPr bwMode="auto">
          <a:xfrm>
            <a:off x="7237413" y="4457682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D-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50" name="Text Box 142"/>
          <p:cNvSpPr txBox="1">
            <a:spLocks noChangeArrowheads="1"/>
          </p:cNvSpPr>
          <p:nvPr/>
        </p:nvSpPr>
        <p:spPr bwMode="auto">
          <a:xfrm>
            <a:off x="7237413" y="4746607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SSRX+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51" name="Text Box 143"/>
          <p:cNvSpPr txBox="1">
            <a:spLocks noChangeArrowheads="1"/>
          </p:cNvSpPr>
          <p:nvPr/>
        </p:nvSpPr>
        <p:spPr bwMode="auto">
          <a:xfrm>
            <a:off x="7237413" y="4997432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SSRX-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52" name="Text Box 144"/>
          <p:cNvSpPr txBox="1">
            <a:spLocks noChangeArrowheads="1"/>
          </p:cNvSpPr>
          <p:nvPr/>
        </p:nvSpPr>
        <p:spPr bwMode="auto">
          <a:xfrm>
            <a:off x="7235825" y="5322869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SSTX+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53" name="Text Box 145"/>
          <p:cNvSpPr txBox="1">
            <a:spLocks noChangeArrowheads="1"/>
          </p:cNvSpPr>
          <p:nvPr/>
        </p:nvSpPr>
        <p:spPr bwMode="auto">
          <a:xfrm>
            <a:off x="7235825" y="5573694"/>
            <a:ext cx="115093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SSTX-</a:t>
            </a:r>
            <a:endParaRPr lang="en-US" altLang="zh-CN" sz="1400" b="1">
              <a:latin typeface="Arial" charset="0"/>
            </a:endParaRPr>
          </a:p>
        </p:txBody>
      </p:sp>
      <p:sp>
        <p:nvSpPr>
          <p:cNvPr id="354" name="Text Box 146"/>
          <p:cNvSpPr txBox="1">
            <a:spLocks noChangeArrowheads="1"/>
          </p:cNvSpPr>
          <p:nvPr/>
        </p:nvSpPr>
        <p:spPr bwMode="auto">
          <a:xfrm>
            <a:off x="7237413" y="5934057"/>
            <a:ext cx="11509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Arial" charset="0"/>
              </a:rPr>
              <a:t>GND</a:t>
            </a:r>
            <a:endParaRPr lang="en-US" altLang="zh-CN" sz="1400" b="1">
              <a:latin typeface="Arial" charset="0"/>
            </a:endParaRPr>
          </a:p>
        </p:txBody>
      </p:sp>
      <p:pic>
        <p:nvPicPr>
          <p:cNvPr id="355" name="Picture 14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9348" y="197475"/>
            <a:ext cx="2735262" cy="25114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356" name="Picture 14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3800" y="1254107"/>
            <a:ext cx="1195388" cy="8985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84275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05107" y="928670"/>
            <a:ext cx="1938331" cy="66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</a:rPr>
              <a:t>四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USB 3.0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104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3460" y="980660"/>
            <a:ext cx="7705070" cy="4320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USB 3.0 </a:t>
            </a:r>
            <a:r>
              <a:rPr lang="zh-CN" altLang="zh-CN" dirty="0" smtClean="0"/>
              <a:t>信号</a:t>
            </a:r>
            <a:endParaRPr lang="zh-CN" altLang="en-US" dirty="0"/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199134"/>
              </p:ext>
            </p:extLst>
          </p:nvPr>
        </p:nvGraphicFramePr>
        <p:xfrm>
          <a:off x="683460" y="1556740"/>
          <a:ext cx="7705070" cy="48246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08140"/>
                <a:gridCol w="2376330"/>
                <a:gridCol w="1656230"/>
                <a:gridCol w="2664370"/>
              </a:tblGrid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引脚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线缆颜色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VBUS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红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+5V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D−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白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数据线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D+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绿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黑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接地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StdA_SSRX−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蓝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高速接收数据线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StdA_SSRX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黄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GND_DRAIN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接地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StdA_SSTX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紫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高速发送数据线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8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StdA_SSTX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橙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11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 smtClean="0">
                <a:solidFill>
                  <a:srgbClr val="008000"/>
                </a:solidFill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819" y="5445280"/>
            <a:ext cx="2979831" cy="86412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/>
              <a:t>USB 3.1 Dual Bus </a:t>
            </a:r>
            <a:r>
              <a:rPr lang="en-US" altLang="zh-CN" sz="2400" dirty="0" smtClean="0"/>
              <a:t>System Architecture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105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3810" y="427655"/>
            <a:ext cx="5616780" cy="62794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460" y="834702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(</a:t>
            </a:r>
            <a:r>
              <a:rPr lang="zh-CN" altLang="en-US" sz="2800" b="1" kern="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四</a:t>
            </a:r>
            <a:r>
              <a:rPr lang="en-US" altLang="zh-CN" sz="2800" b="1" kern="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)</a:t>
            </a:r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anose="02010609060101010101" pitchFamily="49" charset="-122"/>
                <a:cs typeface="+mj-cs"/>
              </a:rPr>
              <a:t> USB 3.0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722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五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传输协议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115448"/>
            <a:ext cx="8641200" cy="173747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CN" altLang="zh-CN" dirty="0"/>
              <a:t>包（</a:t>
            </a:r>
            <a:r>
              <a:rPr lang="en-US" altLang="zh-CN" dirty="0"/>
              <a:t>Packet</a:t>
            </a:r>
            <a:r>
              <a:rPr lang="zh-CN" altLang="zh-CN" dirty="0"/>
              <a:t>）是</a:t>
            </a:r>
            <a:r>
              <a:rPr lang="en-US" altLang="zh-CN" dirty="0"/>
              <a:t>USB</a:t>
            </a:r>
            <a:r>
              <a:rPr lang="zh-CN" altLang="zh-CN" dirty="0"/>
              <a:t>系统数据传输的基本单元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数据</a:t>
            </a:r>
            <a:r>
              <a:rPr lang="zh-CN" altLang="zh-CN" dirty="0"/>
              <a:t>经打包后在</a:t>
            </a:r>
            <a:r>
              <a:rPr lang="en-US" altLang="zh-CN" dirty="0"/>
              <a:t>USB</a:t>
            </a:r>
            <a:r>
              <a:rPr lang="zh-CN" altLang="zh-CN" dirty="0"/>
              <a:t>总线上传输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en-US" altLang="zh-CN" dirty="0" smtClean="0"/>
              <a:t>USB</a:t>
            </a:r>
            <a:r>
              <a:rPr lang="zh-CN" altLang="en-US" dirty="0" smtClean="0"/>
              <a:t>包格式：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106</a:t>
            </a:fld>
            <a:endParaRPr lang="en-US" alt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17188"/>
              </p:ext>
            </p:extLst>
          </p:nvPr>
        </p:nvGraphicFramePr>
        <p:xfrm>
          <a:off x="323410" y="2852920"/>
          <a:ext cx="8497181" cy="6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30"/>
                <a:gridCol w="1008140"/>
                <a:gridCol w="936130"/>
                <a:gridCol w="936130"/>
                <a:gridCol w="1296180"/>
                <a:gridCol w="2376330"/>
                <a:gridCol w="1008141"/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SYNC</a:t>
                      </a:r>
                      <a:endParaRPr lang="zh-CN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PID</a:t>
                      </a:r>
                      <a:endParaRPr lang="zh-CN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</a:t>
                      </a:r>
                      <a:endParaRPr lang="zh-CN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ENDP</a:t>
                      </a:r>
                      <a:endParaRPr lang="zh-CN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</a:t>
                      </a:r>
                    </a:p>
                    <a:p>
                      <a:pPr algn="ctr"/>
                      <a:r>
                        <a:rPr lang="zh-CN" alt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字节</a:t>
                      </a:r>
                      <a:r>
                        <a:rPr lang="zh-CN" altLang="en-US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CRC</a:t>
                      </a:r>
                      <a:endParaRPr lang="zh-CN" altLang="zh-C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zh-CN" sz="20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位）</a:t>
                      </a:r>
                      <a:endParaRPr lang="zh-CN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37430" y="3813327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同步域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7530" y="425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标识域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1823" y="381332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地址域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31800" y="425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端点域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8194" y="381332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帧号域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51879" y="381332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数据域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65235" y="381332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校验域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V="1">
            <a:off x="2728225" y="3516605"/>
            <a:ext cx="1" cy="32020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V="1">
            <a:off x="793832" y="3516605"/>
            <a:ext cx="1" cy="32020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4848498" y="3522903"/>
            <a:ext cx="1" cy="32020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V="1">
            <a:off x="6708281" y="3527761"/>
            <a:ext cx="1" cy="32020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V="1">
            <a:off x="8321636" y="3527761"/>
            <a:ext cx="1" cy="32020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cxnSp>
        <p:nvCxnSpPr>
          <p:cNvPr id="25" name="直接箭头连接符 24"/>
          <p:cNvCxnSpPr/>
          <p:nvPr/>
        </p:nvCxnSpPr>
        <p:spPr bwMode="auto">
          <a:xfrm flipV="1">
            <a:off x="1743933" y="3546210"/>
            <a:ext cx="0" cy="78042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 flipV="1">
            <a:off x="3688202" y="3527761"/>
            <a:ext cx="0" cy="78042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196927490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ATA </a:t>
            </a:r>
            <a:r>
              <a:rPr lang="zh-CN" altLang="en-US" dirty="0" smtClean="0">
                <a:solidFill>
                  <a:srgbClr val="008000"/>
                </a:solidFill>
              </a:rPr>
              <a:t>总线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107</a:t>
            </a:fld>
            <a:endParaRPr lang="en-US" altLang="zh-CN"/>
          </a:p>
        </p:txBody>
      </p:sp>
      <p:pic>
        <p:nvPicPr>
          <p:cNvPr id="825346" name="Picture 2" descr="http://www.02edu.com/jiaocheng/UploadPic/2013-1/2013112192937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" y="1988800"/>
            <a:ext cx="2621123" cy="17490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680" y="610915"/>
            <a:ext cx="4392610" cy="3309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66" y="1269244"/>
            <a:ext cx="2859454" cy="2087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5348" name="Picture 4" descr="http://pic.baike.soso.com/p/20130617/bki-20130617143655-143677863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3892689"/>
            <a:ext cx="3048050" cy="2113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318" y="3977803"/>
            <a:ext cx="3240450" cy="1933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矩形 10"/>
          <p:cNvSpPr/>
          <p:nvPr/>
        </p:nvSpPr>
        <p:spPr>
          <a:xfrm>
            <a:off x="107380" y="1556740"/>
            <a:ext cx="2501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IDE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PATA</a:t>
            </a:r>
            <a:r>
              <a:rPr lang="en-US" altLang="zh-CN" sz="2400" b="1" kern="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硬盘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0140" y="766291"/>
            <a:ext cx="1625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SATA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硬盘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9440" y="5877340"/>
            <a:ext cx="4131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主板上的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IDE/PATA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接口插座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0507" y="5911620"/>
            <a:ext cx="3482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主板上的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SATA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接口插座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6358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ATA </a:t>
            </a:r>
            <a:r>
              <a:rPr lang="zh-CN" altLang="en-US" dirty="0" smtClean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</a:rPr>
              <a:t>1. PATA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836640"/>
            <a:ext cx="8641200" cy="57608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IDE</a:t>
            </a:r>
            <a:r>
              <a:rPr lang="zh-CN" altLang="en-US" dirty="0" smtClean="0"/>
              <a:t>：</a:t>
            </a:r>
            <a:r>
              <a:rPr lang="en-US" altLang="zh-CN" sz="2400" dirty="0" smtClean="0">
                <a:solidFill>
                  <a:srgbClr val="FF0000"/>
                </a:solidFill>
              </a:rPr>
              <a:t>I</a:t>
            </a:r>
            <a:r>
              <a:rPr lang="en-US" altLang="zh-CN" sz="2400" dirty="0" smtClean="0"/>
              <a:t>ntegrated 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rive </a:t>
            </a:r>
            <a:r>
              <a:rPr lang="en-US" altLang="zh-CN" sz="2400" dirty="0" smtClean="0">
                <a:solidFill>
                  <a:srgbClr val="FF0000"/>
                </a:solidFill>
              </a:rPr>
              <a:t>E</a:t>
            </a:r>
            <a:r>
              <a:rPr lang="en-US" altLang="zh-CN" sz="2400" dirty="0" smtClean="0"/>
              <a:t>lectronics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8000"/>
                </a:solidFill>
              </a:rPr>
              <a:t>电子集成</a:t>
            </a:r>
            <a:r>
              <a:rPr lang="zh-CN" altLang="en-US" sz="2400" dirty="0" smtClean="0">
                <a:solidFill>
                  <a:srgbClr val="008000"/>
                </a:solidFill>
              </a:rPr>
              <a:t>驱动器</a:t>
            </a:r>
            <a:r>
              <a:rPr lang="zh-CN" altLang="en-US" sz="2400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把</a:t>
            </a:r>
            <a:r>
              <a:rPr lang="zh-CN" altLang="en-US" dirty="0" smtClean="0">
                <a:solidFill>
                  <a:srgbClr val="0000FF"/>
                </a:solidFill>
              </a:rPr>
              <a:t>硬盘控制器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盘体</a:t>
            </a:r>
            <a:r>
              <a:rPr lang="zh-CN" altLang="en-US" dirty="0"/>
              <a:t>集成在一起的</a:t>
            </a:r>
            <a:r>
              <a:rPr lang="zh-CN" altLang="en-US" dirty="0">
                <a:solidFill>
                  <a:srgbClr val="CC0099"/>
                </a:solidFill>
              </a:rPr>
              <a:t>硬盘接口</a:t>
            </a:r>
            <a:r>
              <a:rPr lang="zh-CN" altLang="en-US" dirty="0"/>
              <a:t>技术。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ATA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en-US" altLang="zh-CN" dirty="0" smtClean="0"/>
              <a:t>dvanced 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echnology 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en-US" altLang="zh-CN" dirty="0" smtClean="0"/>
              <a:t>ttachment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连接</a:t>
            </a:r>
            <a:r>
              <a:rPr lang="zh-CN" altLang="zh-CN" dirty="0">
                <a:solidFill>
                  <a:srgbClr val="0000FF"/>
                </a:solidFill>
              </a:rPr>
              <a:t>存储设备</a:t>
            </a:r>
            <a:r>
              <a:rPr lang="zh-CN" altLang="zh-CN" dirty="0"/>
              <a:t>和</a:t>
            </a:r>
            <a:r>
              <a:rPr lang="zh-CN" altLang="zh-CN" dirty="0" smtClean="0">
                <a:solidFill>
                  <a:srgbClr val="0000FF"/>
                </a:solidFill>
              </a:rPr>
              <a:t>计算机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00FF"/>
                </a:solidFill>
              </a:rPr>
              <a:t>并行</a:t>
            </a:r>
            <a:r>
              <a:rPr lang="zh-CN" altLang="zh-CN" dirty="0" smtClean="0"/>
              <a:t>传输，又称</a:t>
            </a:r>
            <a:r>
              <a:rPr lang="en-US" altLang="zh-CN" dirty="0" smtClean="0"/>
              <a:t> Parallel </a:t>
            </a:r>
            <a:r>
              <a:rPr lang="en-US" altLang="zh-CN" dirty="0"/>
              <a:t>ATA</a:t>
            </a:r>
            <a:r>
              <a:rPr lang="zh-CN" altLang="zh-CN" dirty="0"/>
              <a:t>（</a:t>
            </a:r>
            <a:r>
              <a:rPr lang="en-US" altLang="zh-CN" dirty="0"/>
              <a:t>PATA</a:t>
            </a:r>
            <a:r>
              <a:rPr lang="zh-CN" altLang="zh-CN" dirty="0" smtClean="0"/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是</a:t>
            </a:r>
            <a:r>
              <a:rPr lang="zh-CN" altLang="zh-CN" dirty="0"/>
              <a:t>美国国家标准学会（</a:t>
            </a:r>
            <a:r>
              <a:rPr lang="en-US" altLang="zh-CN" dirty="0"/>
              <a:t>ANSI</a:t>
            </a:r>
            <a:r>
              <a:rPr lang="zh-CN" altLang="zh-CN" dirty="0"/>
              <a:t>）</a:t>
            </a:r>
            <a:r>
              <a:rPr lang="zh-CN" altLang="zh-CN" dirty="0" smtClean="0"/>
              <a:t>标准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从</a:t>
            </a:r>
            <a:r>
              <a:rPr lang="en-US" altLang="zh-CN" dirty="0"/>
              <a:t>1994</a:t>
            </a:r>
            <a:r>
              <a:rPr lang="zh-CN" altLang="zh-CN" dirty="0"/>
              <a:t>年发展至今经历了七</a:t>
            </a:r>
            <a:r>
              <a:rPr lang="zh-CN" altLang="zh-CN" dirty="0" smtClean="0"/>
              <a:t>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传输</a:t>
            </a:r>
            <a:r>
              <a:rPr lang="zh-CN" altLang="zh-CN" dirty="0"/>
              <a:t>方式经历</a:t>
            </a:r>
            <a:r>
              <a:rPr lang="zh-CN" altLang="zh-CN" dirty="0" smtClean="0"/>
              <a:t>了</a:t>
            </a:r>
            <a:r>
              <a:rPr lang="en-US" altLang="zh-CN" dirty="0" smtClean="0"/>
              <a:t> PIO</a:t>
            </a:r>
            <a:r>
              <a:rPr lang="zh-CN" altLang="zh-CN" dirty="0"/>
              <a:t>、</a:t>
            </a:r>
            <a:r>
              <a:rPr lang="en-US" altLang="zh-CN" dirty="0" smtClean="0"/>
              <a:t>DMA </a:t>
            </a:r>
            <a:r>
              <a:rPr lang="zh-CN" altLang="zh-CN" dirty="0" smtClean="0"/>
              <a:t>和</a:t>
            </a:r>
            <a:r>
              <a:rPr lang="en-US" altLang="zh-CN" dirty="0" smtClean="0"/>
              <a:t> Ultra </a:t>
            </a:r>
            <a:r>
              <a:rPr lang="en-US" altLang="zh-CN" dirty="0"/>
              <a:t>DMA</a:t>
            </a:r>
            <a:r>
              <a:rPr lang="zh-CN" altLang="zh-CN" dirty="0"/>
              <a:t>，速度不断</a:t>
            </a:r>
            <a:r>
              <a:rPr lang="zh-CN" altLang="zh-CN" dirty="0" smtClean="0"/>
              <a:t>提高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两</a:t>
            </a:r>
            <a:r>
              <a:rPr lang="zh-CN" altLang="zh-CN" dirty="0"/>
              <a:t>次扩大了</a:t>
            </a:r>
            <a:r>
              <a:rPr lang="zh-CN" altLang="zh-CN" dirty="0">
                <a:solidFill>
                  <a:srgbClr val="CC0099"/>
                </a:solidFill>
              </a:rPr>
              <a:t>逻辑块寻址位数</a:t>
            </a:r>
            <a:r>
              <a:rPr lang="zh-CN" altLang="zh-CN" dirty="0"/>
              <a:t>（</a:t>
            </a:r>
            <a:r>
              <a:rPr lang="en-US" altLang="zh-CN" dirty="0"/>
              <a:t>LBA</a:t>
            </a:r>
            <a:r>
              <a:rPr lang="zh-CN" altLang="zh-CN" dirty="0"/>
              <a:t>），数据线从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zh-CN" dirty="0">
                <a:solidFill>
                  <a:srgbClr val="0000FF"/>
                </a:solidFill>
              </a:rPr>
              <a:t>芯</a:t>
            </a:r>
            <a:r>
              <a:rPr lang="zh-CN" altLang="zh-CN" dirty="0"/>
              <a:t>线演变为</a:t>
            </a:r>
            <a:r>
              <a:rPr lang="en-US" altLang="zh-CN" dirty="0">
                <a:solidFill>
                  <a:srgbClr val="0000FF"/>
                </a:solidFill>
              </a:rPr>
              <a:t>80</a:t>
            </a:r>
            <a:r>
              <a:rPr lang="zh-CN" altLang="zh-CN" dirty="0">
                <a:solidFill>
                  <a:srgbClr val="0000FF"/>
                </a:solidFill>
              </a:rPr>
              <a:t>芯</a:t>
            </a:r>
            <a:r>
              <a:rPr lang="zh-CN" altLang="zh-CN" dirty="0"/>
              <a:t>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72274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</a:rPr>
              <a:t>1. PATA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109</a:t>
            </a:fld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51400" y="908650"/>
            <a:ext cx="8641200" cy="5040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/>
              <a:t>ATA</a:t>
            </a:r>
            <a:r>
              <a:rPr lang="zh-CN" altLang="zh-CN" sz="2400" dirty="0"/>
              <a:t>的发展及主要性能</a:t>
            </a:r>
            <a:endParaRPr lang="zh-CN" altLang="en-US" sz="2400" dirty="0"/>
          </a:p>
        </p:txBody>
      </p:sp>
      <p:graphicFrame>
        <p:nvGraphicFramePr>
          <p:cNvPr id="8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242045"/>
              </p:ext>
            </p:extLst>
          </p:nvPr>
        </p:nvGraphicFramePr>
        <p:xfrm>
          <a:off x="251400" y="1449360"/>
          <a:ext cx="8641200" cy="49320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54285"/>
                <a:gridCol w="2978275"/>
                <a:gridCol w="1296180"/>
                <a:gridCol w="864120"/>
                <a:gridCol w="1080150"/>
                <a:gridCol w="1368190"/>
              </a:tblGrid>
              <a:tr h="11836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传输方式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最大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磁盘容量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线缆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发布</a:t>
                      </a:r>
                      <a: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块</a:t>
                      </a:r>
                      <a: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寻址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位数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LBA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pre-ATA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PIO 0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2.1GB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芯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1994</a:t>
                      </a: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前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9864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ATA-1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PIO 0, 1, 2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Single-word DMA 0, 1, 2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Multi-word DMA 0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137GB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1994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ATA-2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PIO 3, 4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Multi-word DMA 1, 2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1996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ATA-3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ATA-4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 DMA 33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ATA-5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 DMA 66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芯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ATA-6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 DMA 100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144PB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2002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94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ATA-7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 DMA 133</a:t>
                      </a:r>
                      <a:endParaRPr lang="zh-CN" sz="20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8029" marR="18029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6007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25" y="188913"/>
            <a:ext cx="3816350" cy="65246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311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7038" y="1341438"/>
            <a:ext cx="2378075" cy="53863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</a:rPr>
              <a:t>1. PATA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110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9390" y="836640"/>
            <a:ext cx="8892600" cy="5760800"/>
          </a:xfrm>
        </p:spPr>
        <p:txBody>
          <a:bodyPr/>
          <a:lstStyle/>
          <a:p>
            <a:r>
              <a:rPr lang="en-US" altLang="zh-CN" sz="2400" dirty="0"/>
              <a:t>ATA</a:t>
            </a:r>
            <a:r>
              <a:rPr lang="zh-CN" altLang="zh-CN" sz="2400" dirty="0">
                <a:solidFill>
                  <a:srgbClr val="C00000"/>
                </a:solidFill>
              </a:rPr>
              <a:t>传输</a:t>
            </a:r>
            <a:r>
              <a:rPr lang="zh-CN" altLang="zh-CN" sz="2400" dirty="0" smtClean="0">
                <a:solidFill>
                  <a:srgbClr val="C00000"/>
                </a:solidFill>
              </a:rPr>
              <a:t>方式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PIO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Program I/O</a:t>
            </a:r>
          </a:p>
          <a:p>
            <a:pPr lvl="2"/>
            <a:r>
              <a:rPr lang="zh-CN" altLang="zh-CN" sz="2400" dirty="0">
                <a:solidFill>
                  <a:srgbClr val="0000FF"/>
                </a:solidFill>
              </a:rPr>
              <a:t>需要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zh-CN" sz="2400" dirty="0">
                <a:solidFill>
                  <a:srgbClr val="0000FF"/>
                </a:solidFill>
              </a:rPr>
              <a:t>参与数据传输</a:t>
            </a:r>
            <a:r>
              <a:rPr lang="zh-CN" altLang="zh-CN" sz="2400" dirty="0"/>
              <a:t>，</a:t>
            </a:r>
            <a:r>
              <a:rPr lang="en-US" altLang="zh-CN" sz="2400" dirty="0"/>
              <a:t>CPU</a:t>
            </a:r>
            <a:r>
              <a:rPr lang="zh-CN" altLang="zh-CN" sz="2400" dirty="0"/>
              <a:t>占用率</a:t>
            </a:r>
            <a:r>
              <a:rPr lang="zh-CN" altLang="zh-CN" sz="2400" dirty="0" smtClean="0"/>
              <a:t>较高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最高</a:t>
            </a:r>
            <a:r>
              <a:rPr lang="zh-CN" altLang="zh-CN" sz="2400" dirty="0"/>
              <a:t>传输速率为</a:t>
            </a:r>
            <a:r>
              <a:rPr lang="en-US" altLang="zh-CN" sz="2400" dirty="0"/>
              <a:t>PIO-4</a:t>
            </a:r>
            <a:r>
              <a:rPr lang="zh-CN" altLang="zh-CN" sz="2400" dirty="0"/>
              <a:t>的</a:t>
            </a:r>
            <a:r>
              <a:rPr lang="en-US" altLang="zh-CN" sz="2400" dirty="0" smtClean="0">
                <a:solidFill>
                  <a:srgbClr val="0000FF"/>
                </a:solidFill>
              </a:rPr>
              <a:t>16.7MB/s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此</a:t>
            </a:r>
            <a:r>
              <a:rPr lang="zh-CN" altLang="zh-CN" sz="2400" dirty="0"/>
              <a:t>种传输方式已基本不再</a:t>
            </a:r>
            <a:r>
              <a:rPr lang="zh-CN" altLang="zh-CN" sz="2400" dirty="0" smtClean="0"/>
              <a:t>使用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DMA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Direct </a:t>
            </a:r>
            <a:r>
              <a:rPr lang="en-US" altLang="zh-CN" sz="2400" dirty="0"/>
              <a:t>Memory </a:t>
            </a:r>
            <a:r>
              <a:rPr lang="en-US" altLang="zh-CN" sz="2400" dirty="0" smtClean="0"/>
              <a:t>Access</a:t>
            </a:r>
          </a:p>
          <a:p>
            <a:pPr lvl="2"/>
            <a:r>
              <a:rPr lang="zh-CN" altLang="zh-CN" sz="2400" dirty="0">
                <a:solidFill>
                  <a:srgbClr val="0000FF"/>
                </a:solidFill>
              </a:rPr>
              <a:t>无需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zh-CN" sz="2400" dirty="0">
                <a:solidFill>
                  <a:srgbClr val="0000FF"/>
                </a:solidFill>
              </a:rPr>
              <a:t>参与数据</a:t>
            </a:r>
            <a:r>
              <a:rPr lang="zh-CN" altLang="zh-CN" sz="2400" dirty="0" smtClean="0">
                <a:solidFill>
                  <a:srgbClr val="0000FF"/>
                </a:solidFill>
              </a:rPr>
              <a:t>传输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最高传输速率为</a:t>
            </a:r>
            <a:r>
              <a:rPr lang="en-US" altLang="zh-CN" sz="2400" dirty="0" smtClean="0"/>
              <a:t>Multi-word </a:t>
            </a:r>
            <a:r>
              <a:rPr lang="en-US" altLang="zh-CN" sz="2400" dirty="0"/>
              <a:t>DMA-2</a:t>
            </a:r>
            <a:r>
              <a:rPr lang="zh-CN" altLang="zh-CN" sz="2400" dirty="0"/>
              <a:t>的</a:t>
            </a:r>
            <a:r>
              <a:rPr lang="en-US" altLang="zh-CN" sz="2400" dirty="0" smtClean="0">
                <a:solidFill>
                  <a:srgbClr val="0000FF"/>
                </a:solidFill>
              </a:rPr>
              <a:t>16.7MB/s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Ultra DMA</a:t>
            </a:r>
          </a:p>
          <a:p>
            <a:pPr lvl="2"/>
            <a:r>
              <a:rPr lang="zh-CN" altLang="zh-CN" sz="2400" dirty="0" smtClean="0">
                <a:solidFill>
                  <a:srgbClr val="0000FF"/>
                </a:solidFill>
              </a:rPr>
              <a:t>无需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zh-CN" sz="2400" dirty="0">
                <a:solidFill>
                  <a:srgbClr val="0000FF"/>
                </a:solidFill>
              </a:rPr>
              <a:t>参与数据</a:t>
            </a:r>
            <a:r>
              <a:rPr lang="zh-CN" altLang="zh-CN" sz="2400" dirty="0" smtClean="0">
                <a:solidFill>
                  <a:srgbClr val="0000FF"/>
                </a:solidFill>
              </a:rPr>
              <a:t>传输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最高</a:t>
            </a:r>
            <a:r>
              <a:rPr lang="zh-CN" altLang="zh-CN" sz="2400" dirty="0"/>
              <a:t>传输速率为</a:t>
            </a:r>
            <a:r>
              <a:rPr lang="en-US" altLang="zh-CN" sz="2400" dirty="0" smtClean="0">
                <a:solidFill>
                  <a:srgbClr val="0000FF"/>
                </a:solidFill>
              </a:rPr>
              <a:t>133MB/s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通过</a:t>
            </a:r>
            <a:r>
              <a:rPr lang="zh-CN" altLang="zh-CN" sz="2400" dirty="0"/>
              <a:t>同时利用时钟</a:t>
            </a:r>
            <a:r>
              <a:rPr lang="zh-CN" altLang="zh-CN" sz="2400" dirty="0">
                <a:solidFill>
                  <a:srgbClr val="CC0099"/>
                </a:solidFill>
              </a:rPr>
              <a:t>上升沿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CC0099"/>
                </a:solidFill>
              </a:rPr>
              <a:t>下降沿</a:t>
            </a:r>
            <a:r>
              <a:rPr lang="zh-CN" altLang="zh-CN" sz="2400" dirty="0"/>
              <a:t>来提高</a:t>
            </a:r>
            <a:r>
              <a:rPr lang="zh-CN" altLang="zh-CN" sz="2400" dirty="0" smtClean="0"/>
              <a:t>传输率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通过</a:t>
            </a:r>
            <a:r>
              <a:rPr lang="zh-CN" altLang="zh-CN" sz="2400" dirty="0"/>
              <a:t>使用</a:t>
            </a:r>
            <a:r>
              <a:rPr lang="zh-CN" altLang="zh-CN" sz="2400" dirty="0">
                <a:solidFill>
                  <a:srgbClr val="CC0099"/>
                </a:solidFill>
              </a:rPr>
              <a:t>循环冗余校验</a:t>
            </a:r>
            <a:r>
              <a:rPr lang="zh-CN" altLang="zh-CN" sz="2400" dirty="0"/>
              <a:t>来保证高速传输时的</a:t>
            </a:r>
            <a:r>
              <a:rPr lang="zh-CN" altLang="zh-CN" sz="2400" dirty="0" smtClean="0"/>
              <a:t>数据完整性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是</a:t>
            </a:r>
            <a:r>
              <a:rPr lang="en-US" altLang="zh-CN" sz="2400" dirty="0"/>
              <a:t>ATA</a:t>
            </a:r>
            <a:r>
              <a:rPr lang="zh-CN" altLang="zh-CN" sz="2400" dirty="0"/>
              <a:t>主要使用的传输方式。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93619124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</a:rPr>
              <a:t>1. PATA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111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440" y="1052670"/>
            <a:ext cx="8425170" cy="5544770"/>
          </a:xfrm>
        </p:spPr>
        <p:txBody>
          <a:bodyPr/>
          <a:lstStyle/>
          <a:p>
            <a:r>
              <a:rPr lang="zh-CN" altLang="zh-CN" dirty="0">
                <a:solidFill>
                  <a:srgbClr val="0000FF"/>
                </a:solidFill>
              </a:rPr>
              <a:t>早期</a:t>
            </a:r>
            <a:r>
              <a:rPr lang="en-US" altLang="zh-CN" dirty="0">
                <a:solidFill>
                  <a:srgbClr val="0000FF"/>
                </a:solidFill>
              </a:rPr>
              <a:t>ATA</a:t>
            </a:r>
            <a:r>
              <a:rPr lang="zh-CN" altLang="zh-CN" dirty="0"/>
              <a:t>采用</a:t>
            </a:r>
            <a:r>
              <a:rPr lang="en-US" altLang="zh-CN" dirty="0">
                <a:solidFill>
                  <a:srgbClr val="CC0099"/>
                </a:solidFill>
              </a:rPr>
              <a:t>22</a:t>
            </a:r>
            <a:r>
              <a:rPr lang="zh-CN" altLang="zh-CN" dirty="0">
                <a:solidFill>
                  <a:srgbClr val="CC0099"/>
                </a:solidFill>
              </a:rPr>
              <a:t>位</a:t>
            </a:r>
            <a:r>
              <a:rPr lang="en-US" altLang="zh-CN" dirty="0"/>
              <a:t>LBA</a:t>
            </a:r>
            <a:r>
              <a:rPr lang="zh-CN" altLang="zh-CN" dirty="0"/>
              <a:t>寻址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/>
              <a:t>最大可寻址磁盘</a:t>
            </a:r>
            <a:r>
              <a:rPr lang="zh-CN" altLang="zh-CN" dirty="0" smtClean="0"/>
              <a:t>容量</a:t>
            </a:r>
            <a:r>
              <a:rPr lang="zh-CN" altLang="en-US" dirty="0" smtClean="0"/>
              <a:t>＝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22</a:t>
            </a:r>
            <a:r>
              <a:rPr lang="en-US" altLang="zh-CN" dirty="0" smtClean="0"/>
              <a:t>×512B</a:t>
            </a:r>
            <a:r>
              <a:rPr lang="zh-CN" altLang="en-US" dirty="0" smtClean="0"/>
              <a:t>＝</a:t>
            </a:r>
            <a:r>
              <a:rPr lang="en-US" altLang="zh-CN" dirty="0" smtClean="0">
                <a:solidFill>
                  <a:srgbClr val="008000"/>
                </a:solidFill>
              </a:rPr>
              <a:t>2GB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</a:t>
            </a:r>
            <a:r>
              <a:rPr lang="en-US" altLang="zh-CN" baseline="30000" dirty="0" smtClean="0"/>
              <a:t>31</a:t>
            </a:r>
            <a:r>
              <a:rPr lang="zh-CN" altLang="en-US" dirty="0" smtClean="0">
                <a:latin typeface="+mn-ea"/>
              </a:rPr>
              <a:t>≈</a:t>
            </a:r>
            <a:r>
              <a:rPr lang="en-US" altLang="zh-CN" dirty="0" smtClean="0"/>
              <a:t>2.1×10</a:t>
            </a:r>
            <a:r>
              <a:rPr lang="en-US" altLang="zh-CN" baseline="30000" dirty="0" smtClean="0"/>
              <a:t>9</a:t>
            </a:r>
            <a:r>
              <a:rPr lang="zh-CN" altLang="en-US" dirty="0" smtClean="0">
                <a:latin typeface="+mn-ea"/>
              </a:rPr>
              <a:t>≈</a:t>
            </a:r>
            <a:r>
              <a:rPr lang="en-US" altLang="zh-CN" dirty="0" smtClean="0">
                <a:solidFill>
                  <a:srgbClr val="008000"/>
                </a:solidFill>
              </a:rPr>
              <a:t>2.1G</a:t>
            </a:r>
          </a:p>
          <a:p>
            <a:r>
              <a:rPr lang="zh-CN" altLang="zh-CN" dirty="0" smtClean="0"/>
              <a:t>从</a:t>
            </a:r>
            <a:r>
              <a:rPr lang="en-US" altLang="zh-CN" dirty="0">
                <a:solidFill>
                  <a:srgbClr val="0000FF"/>
                </a:solidFill>
              </a:rPr>
              <a:t>ATA-1</a:t>
            </a:r>
            <a:r>
              <a:rPr lang="zh-CN" altLang="zh-CN" dirty="0"/>
              <a:t>开始支持</a:t>
            </a:r>
            <a:r>
              <a:rPr lang="en-US" altLang="zh-CN" dirty="0">
                <a:solidFill>
                  <a:srgbClr val="CC0099"/>
                </a:solidFill>
              </a:rPr>
              <a:t>28</a:t>
            </a:r>
            <a:r>
              <a:rPr lang="zh-CN" altLang="zh-CN" dirty="0">
                <a:solidFill>
                  <a:srgbClr val="CC0099"/>
                </a:solidFill>
              </a:rPr>
              <a:t>位</a:t>
            </a:r>
            <a:r>
              <a:rPr lang="en-US" altLang="zh-CN" dirty="0"/>
              <a:t>LBA</a:t>
            </a:r>
            <a:r>
              <a:rPr lang="zh-CN" altLang="zh-CN" dirty="0"/>
              <a:t>寻址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最大</a:t>
            </a:r>
            <a:r>
              <a:rPr lang="zh-CN" altLang="zh-CN" dirty="0"/>
              <a:t>可寻址磁盘</a:t>
            </a:r>
            <a:r>
              <a:rPr lang="zh-CN" altLang="zh-CN" dirty="0" smtClean="0"/>
              <a:t>容量</a:t>
            </a:r>
            <a:r>
              <a:rPr lang="zh-CN" altLang="en-US" dirty="0" smtClean="0"/>
              <a:t>＝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28</a:t>
            </a:r>
            <a:r>
              <a:rPr lang="en-US" altLang="zh-CN" dirty="0" smtClean="0"/>
              <a:t>×512B</a:t>
            </a:r>
            <a:r>
              <a:rPr lang="zh-CN" altLang="en-US" dirty="0" smtClean="0"/>
              <a:t>＝</a:t>
            </a:r>
            <a:r>
              <a:rPr lang="en-US" altLang="zh-CN" dirty="0" smtClean="0">
                <a:solidFill>
                  <a:srgbClr val="008000"/>
                </a:solidFill>
              </a:rPr>
              <a:t>128GB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</a:t>
            </a:r>
            <a:r>
              <a:rPr lang="en-US" altLang="zh-CN" baseline="30000" dirty="0" smtClean="0"/>
              <a:t>37</a:t>
            </a:r>
            <a:r>
              <a:rPr lang="zh-CN" altLang="en-US" dirty="0">
                <a:latin typeface="+mn-ea"/>
              </a:rPr>
              <a:t>≈</a:t>
            </a:r>
            <a:r>
              <a:rPr lang="en-US" altLang="zh-CN" dirty="0" smtClean="0"/>
              <a:t>137×10</a:t>
            </a:r>
            <a:r>
              <a:rPr lang="en-US" altLang="zh-CN" baseline="30000" dirty="0" smtClean="0"/>
              <a:t>9</a:t>
            </a:r>
            <a:r>
              <a:rPr lang="zh-CN" altLang="en-US" dirty="0" smtClean="0">
                <a:latin typeface="+mn-ea"/>
              </a:rPr>
              <a:t>≈</a:t>
            </a:r>
            <a:r>
              <a:rPr lang="en-US" altLang="zh-CN" dirty="0" smtClean="0">
                <a:solidFill>
                  <a:srgbClr val="008000"/>
                </a:solidFill>
              </a:rPr>
              <a:t>137G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ATA-6</a:t>
            </a:r>
            <a:r>
              <a:rPr lang="zh-CN" altLang="zh-CN" dirty="0"/>
              <a:t>将</a:t>
            </a:r>
            <a:r>
              <a:rPr lang="en-US" altLang="zh-CN" dirty="0"/>
              <a:t>LBA</a:t>
            </a:r>
            <a:r>
              <a:rPr lang="zh-CN" altLang="zh-CN" dirty="0"/>
              <a:t>提高到</a:t>
            </a:r>
            <a:r>
              <a:rPr lang="en-US" altLang="zh-CN" dirty="0">
                <a:solidFill>
                  <a:srgbClr val="CC0099"/>
                </a:solidFill>
              </a:rPr>
              <a:t>48</a:t>
            </a:r>
            <a:r>
              <a:rPr lang="zh-CN" altLang="zh-CN" dirty="0">
                <a:solidFill>
                  <a:srgbClr val="CC0099"/>
                </a:solidFill>
              </a:rPr>
              <a:t>位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最大</a:t>
            </a:r>
            <a:r>
              <a:rPr lang="zh-CN" altLang="zh-CN" dirty="0"/>
              <a:t>可寻址磁盘</a:t>
            </a:r>
            <a:r>
              <a:rPr lang="zh-CN" altLang="zh-CN" dirty="0" smtClean="0"/>
              <a:t>容量</a:t>
            </a:r>
            <a:r>
              <a:rPr lang="zh-CN" altLang="en-US" dirty="0"/>
              <a:t>＝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48</a:t>
            </a:r>
            <a:r>
              <a:rPr lang="en-US" altLang="zh-CN" dirty="0" smtClean="0"/>
              <a:t>×512B</a:t>
            </a:r>
            <a:r>
              <a:rPr lang="zh-CN" altLang="en-US" dirty="0"/>
              <a:t>＝</a:t>
            </a:r>
            <a:r>
              <a:rPr lang="en-US" altLang="zh-CN" dirty="0" smtClean="0">
                <a:solidFill>
                  <a:srgbClr val="008000"/>
                </a:solidFill>
              </a:rPr>
              <a:t>128PB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</a:t>
            </a:r>
            <a:r>
              <a:rPr lang="en-US" altLang="zh-CN" baseline="30000" dirty="0" smtClean="0"/>
              <a:t>57</a:t>
            </a:r>
            <a:r>
              <a:rPr lang="zh-CN" altLang="en-US" dirty="0" smtClean="0">
                <a:latin typeface="+mn-ea"/>
              </a:rPr>
              <a:t>≈</a:t>
            </a:r>
            <a:r>
              <a:rPr lang="en-US" altLang="zh-CN" dirty="0" smtClean="0"/>
              <a:t>144×10</a:t>
            </a:r>
            <a:r>
              <a:rPr lang="en-US" altLang="zh-CN" baseline="30000" dirty="0" smtClean="0"/>
              <a:t>15</a:t>
            </a:r>
            <a:r>
              <a:rPr lang="zh-CN" altLang="en-US" dirty="0" smtClean="0">
                <a:latin typeface="+mn-ea"/>
              </a:rPr>
              <a:t>≈</a:t>
            </a:r>
            <a:r>
              <a:rPr lang="en-US" altLang="zh-CN" dirty="0" smtClean="0">
                <a:solidFill>
                  <a:srgbClr val="008000"/>
                </a:solidFill>
              </a:rPr>
              <a:t>144P</a:t>
            </a:r>
            <a:endParaRPr lang="zh-CN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33007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</a:rPr>
              <a:t>1. PATA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112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410" y="1268700"/>
            <a:ext cx="8641200" cy="5328740"/>
          </a:xfrm>
        </p:spPr>
        <p:txBody>
          <a:bodyPr/>
          <a:lstStyle/>
          <a:p>
            <a:r>
              <a:rPr lang="zh-CN" altLang="zh-CN" dirty="0" smtClean="0"/>
              <a:t>在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Ultra </a:t>
            </a:r>
            <a:r>
              <a:rPr lang="en-US" altLang="zh-CN" dirty="0">
                <a:solidFill>
                  <a:srgbClr val="C00000"/>
                </a:solidFill>
              </a:rPr>
              <a:t>DMA </a:t>
            </a:r>
            <a:r>
              <a:rPr lang="en-US" altLang="zh-CN" dirty="0" smtClean="0">
                <a:solidFill>
                  <a:srgbClr val="C00000"/>
                </a:solidFill>
              </a:rPr>
              <a:t>33</a:t>
            </a:r>
            <a:r>
              <a:rPr lang="en-US" altLang="zh-CN" dirty="0" smtClean="0"/>
              <a:t> </a:t>
            </a:r>
            <a:r>
              <a:rPr lang="zh-CN" altLang="zh-CN" dirty="0" smtClean="0"/>
              <a:t>传输</a:t>
            </a:r>
            <a:r>
              <a:rPr lang="zh-CN" altLang="zh-CN" dirty="0"/>
              <a:t>方式及之前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ATA</a:t>
            </a:r>
            <a:r>
              <a:rPr lang="zh-CN" altLang="zh-CN" dirty="0"/>
              <a:t>使用</a:t>
            </a:r>
            <a:r>
              <a:rPr lang="en-US" altLang="zh-CN" dirty="0">
                <a:solidFill>
                  <a:srgbClr val="CC0099"/>
                </a:solidFill>
              </a:rPr>
              <a:t>40</a:t>
            </a:r>
            <a:r>
              <a:rPr lang="zh-CN" altLang="zh-CN" dirty="0">
                <a:solidFill>
                  <a:srgbClr val="CC0099"/>
                </a:solidFill>
              </a:rPr>
              <a:t>针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zh-CN" dirty="0" smtClean="0">
                <a:solidFill>
                  <a:srgbClr val="0000FF"/>
                </a:solidFill>
              </a:rPr>
              <a:t>芯</a:t>
            </a:r>
            <a:r>
              <a:rPr lang="zh-CN" altLang="zh-CN" dirty="0" smtClean="0"/>
              <a:t>总线。</a:t>
            </a:r>
            <a:endParaRPr lang="en-US" altLang="zh-CN" dirty="0" smtClean="0"/>
          </a:p>
          <a:p>
            <a:r>
              <a:rPr lang="zh-CN" altLang="zh-CN" dirty="0" smtClean="0"/>
              <a:t>从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Ultra </a:t>
            </a:r>
            <a:r>
              <a:rPr lang="en-US" altLang="zh-CN" dirty="0">
                <a:solidFill>
                  <a:srgbClr val="C00000"/>
                </a:solidFill>
              </a:rPr>
              <a:t>DMA </a:t>
            </a:r>
            <a:r>
              <a:rPr lang="en-US" altLang="zh-CN" dirty="0" smtClean="0">
                <a:solidFill>
                  <a:srgbClr val="C00000"/>
                </a:solidFill>
              </a:rPr>
              <a:t>66</a:t>
            </a:r>
            <a:r>
              <a:rPr lang="en-US" altLang="zh-CN" dirty="0" smtClean="0"/>
              <a:t> </a:t>
            </a:r>
            <a:r>
              <a:rPr lang="zh-CN" altLang="zh-CN" dirty="0" smtClean="0"/>
              <a:t>开始</a:t>
            </a:r>
            <a:r>
              <a:rPr lang="en-US" altLang="zh-CN" dirty="0"/>
              <a:t>ATA</a:t>
            </a:r>
            <a:r>
              <a:rPr lang="zh-CN" altLang="zh-CN" dirty="0"/>
              <a:t>使用</a:t>
            </a:r>
            <a:r>
              <a:rPr lang="en-US" altLang="zh-CN" dirty="0">
                <a:solidFill>
                  <a:srgbClr val="CC0099"/>
                </a:solidFill>
              </a:rPr>
              <a:t>40</a:t>
            </a:r>
            <a:r>
              <a:rPr lang="zh-CN" altLang="zh-CN" dirty="0">
                <a:solidFill>
                  <a:srgbClr val="CC0099"/>
                </a:solidFill>
              </a:rPr>
              <a:t>针</a:t>
            </a:r>
            <a:r>
              <a:rPr lang="en-US" altLang="zh-CN" dirty="0">
                <a:solidFill>
                  <a:srgbClr val="0000FF"/>
                </a:solidFill>
              </a:rPr>
              <a:t>80</a:t>
            </a:r>
            <a:r>
              <a:rPr lang="zh-CN" altLang="zh-CN" dirty="0">
                <a:solidFill>
                  <a:srgbClr val="0000FF"/>
                </a:solidFill>
              </a:rPr>
              <a:t>芯</a:t>
            </a:r>
            <a:r>
              <a:rPr lang="zh-CN" altLang="zh-CN" dirty="0"/>
              <a:t>总线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80</a:t>
            </a:r>
            <a:r>
              <a:rPr lang="zh-CN" altLang="zh-CN" dirty="0"/>
              <a:t>芯线比</a:t>
            </a:r>
            <a:r>
              <a:rPr lang="en-US" altLang="zh-CN" dirty="0"/>
              <a:t>40</a:t>
            </a:r>
            <a:r>
              <a:rPr lang="zh-CN" altLang="zh-CN" dirty="0"/>
              <a:t>芯线多</a:t>
            </a:r>
            <a:r>
              <a:rPr lang="en-US" altLang="zh-CN" dirty="0"/>
              <a:t>40</a:t>
            </a:r>
            <a:r>
              <a:rPr lang="zh-CN" altLang="zh-CN" dirty="0"/>
              <a:t>条</a:t>
            </a:r>
            <a:r>
              <a:rPr lang="zh-CN" altLang="zh-CN" dirty="0">
                <a:solidFill>
                  <a:srgbClr val="0000FF"/>
                </a:solidFill>
              </a:rPr>
              <a:t>接地线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通过</a:t>
            </a:r>
            <a:r>
              <a:rPr lang="en-US" altLang="zh-CN" dirty="0"/>
              <a:t>40</a:t>
            </a:r>
            <a:r>
              <a:rPr lang="zh-CN" altLang="zh-CN" dirty="0"/>
              <a:t>条地线和</a:t>
            </a:r>
            <a:r>
              <a:rPr lang="en-US" altLang="zh-CN" dirty="0"/>
              <a:t>40</a:t>
            </a:r>
            <a:r>
              <a:rPr lang="zh-CN" altLang="zh-CN" dirty="0"/>
              <a:t>条信号线的</a:t>
            </a:r>
            <a:r>
              <a:rPr lang="zh-CN" altLang="zh-CN" dirty="0">
                <a:solidFill>
                  <a:srgbClr val="0000FF"/>
                </a:solidFill>
              </a:rPr>
              <a:t>交错</a:t>
            </a:r>
            <a:r>
              <a:rPr lang="zh-CN" altLang="zh-CN" dirty="0"/>
              <a:t>分布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减少</a:t>
            </a:r>
            <a:r>
              <a:rPr lang="zh-CN" altLang="zh-CN" dirty="0"/>
              <a:t>高速信号</a:t>
            </a:r>
            <a:r>
              <a:rPr lang="zh-CN" altLang="zh-CN" dirty="0">
                <a:solidFill>
                  <a:srgbClr val="008000"/>
                </a:solidFill>
              </a:rPr>
              <a:t>线间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008000"/>
                </a:solidFill>
              </a:rPr>
              <a:t>串扰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保证</a:t>
            </a:r>
            <a:r>
              <a:rPr lang="zh-CN" altLang="zh-CN" dirty="0"/>
              <a:t>了</a:t>
            </a:r>
            <a:r>
              <a:rPr lang="zh-CN" altLang="zh-CN" dirty="0">
                <a:solidFill>
                  <a:srgbClr val="008000"/>
                </a:solidFill>
              </a:rPr>
              <a:t>信号完整性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8000"/>
                </a:solidFill>
              </a:rPr>
              <a:t>数据可靠性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74067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</a:rPr>
              <a:t>2. SATA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113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3460" y="1556740"/>
            <a:ext cx="8281150" cy="5040700"/>
          </a:xfrm>
        </p:spPr>
        <p:txBody>
          <a:bodyPr/>
          <a:lstStyle/>
          <a:p>
            <a:r>
              <a:rPr lang="zh-CN" altLang="zh-CN" dirty="0" smtClean="0"/>
              <a:t>速度高</a:t>
            </a:r>
            <a:endParaRPr lang="en-US" altLang="zh-CN" dirty="0" smtClean="0"/>
          </a:p>
          <a:p>
            <a:r>
              <a:rPr lang="zh-CN" altLang="zh-CN" dirty="0" smtClean="0"/>
              <a:t>电压低</a:t>
            </a:r>
            <a:endParaRPr lang="en-US" altLang="zh-CN" dirty="0" smtClean="0"/>
          </a:p>
          <a:p>
            <a:r>
              <a:rPr lang="zh-CN" altLang="zh-CN" dirty="0" smtClean="0"/>
              <a:t>线</a:t>
            </a:r>
            <a:r>
              <a:rPr lang="zh-CN" altLang="zh-CN" dirty="0"/>
              <a:t>缆</a:t>
            </a:r>
            <a:r>
              <a:rPr lang="zh-CN" altLang="zh-CN" dirty="0" smtClean="0"/>
              <a:t>窄</a:t>
            </a:r>
            <a:endParaRPr lang="en-US" altLang="zh-CN" dirty="0" smtClean="0"/>
          </a:p>
          <a:p>
            <a:r>
              <a:rPr lang="zh-CN" altLang="zh-CN" dirty="0" smtClean="0"/>
              <a:t>支持</a:t>
            </a:r>
            <a:r>
              <a:rPr lang="zh-CN" altLang="zh-CN" dirty="0"/>
              <a:t>热插</a:t>
            </a:r>
            <a:r>
              <a:rPr lang="zh-CN" altLang="zh-CN" dirty="0" smtClean="0"/>
              <a:t>拔</a:t>
            </a:r>
            <a:endParaRPr lang="en-US" altLang="zh-CN" dirty="0" smtClean="0"/>
          </a:p>
          <a:p>
            <a:r>
              <a:rPr lang="zh-CN" altLang="zh-CN" dirty="0" smtClean="0"/>
              <a:t>传输</a:t>
            </a:r>
            <a:r>
              <a:rPr lang="zh-CN" altLang="zh-CN" dirty="0"/>
              <a:t>距离</a:t>
            </a:r>
            <a:r>
              <a:rPr lang="zh-CN" altLang="zh-CN" dirty="0" smtClean="0"/>
              <a:t>长</a:t>
            </a:r>
            <a:endParaRPr lang="en-US" altLang="zh-CN" dirty="0" smtClean="0"/>
          </a:p>
          <a:p>
            <a:r>
              <a:rPr lang="zh-CN" altLang="zh-CN" dirty="0" smtClean="0"/>
              <a:t>现</a:t>
            </a:r>
            <a:r>
              <a:rPr lang="zh-CN" altLang="zh-CN" dirty="0"/>
              <a:t>已基本取代</a:t>
            </a:r>
            <a:r>
              <a:rPr lang="en-US" altLang="zh-CN" dirty="0" smtClean="0"/>
              <a:t>PATA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3460" y="1033520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SATA </a:t>
            </a:r>
            <a:r>
              <a:rPr lang="zh-CN" altLang="en-US" sz="2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特点：</a:t>
            </a:r>
            <a:endParaRPr lang="zh-CN" altLang="en-US" dirty="0"/>
          </a:p>
        </p:txBody>
      </p:sp>
      <p:pic>
        <p:nvPicPr>
          <p:cNvPr id="827394" name="Picture 2" descr="http://file.100xuexi.com/XXSub/MatUpPT/Image/201306020938066801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90" y="1301211"/>
            <a:ext cx="3173062" cy="23819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4110" y="3947606"/>
            <a:ext cx="2957032" cy="22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83102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</a:rPr>
              <a:t>2. SATA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114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403560" y="1772770"/>
            <a:ext cx="6048840" cy="5760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SATA</a:t>
            </a:r>
            <a:r>
              <a:rPr lang="zh-CN" altLang="zh-CN" dirty="0"/>
              <a:t>各版本对比</a:t>
            </a:r>
            <a:endParaRPr lang="zh-CN" altLang="en-US" dirty="0"/>
          </a:p>
        </p:txBody>
      </p:sp>
      <p:graphicFrame>
        <p:nvGraphicFramePr>
          <p:cNvPr id="7" name="内容占位符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689485"/>
              </p:ext>
            </p:extLst>
          </p:nvPr>
        </p:nvGraphicFramePr>
        <p:xfrm>
          <a:off x="683460" y="2420860"/>
          <a:ext cx="7633060" cy="2880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2310"/>
                <a:gridCol w="3672510"/>
                <a:gridCol w="1728240"/>
              </a:tblGrid>
              <a:tr h="576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版本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带宽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576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 1.0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1.5Gb/s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150MB/s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576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 2.0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300MB/s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76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 3.0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6Gb/s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600MB/s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76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 3.2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16Gb/s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1.6GB/s</a:t>
                      </a:r>
                      <a:r>
                        <a:rPr lang="zh-CN" altLang="en-US" sz="2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830123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ATA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</a:rPr>
              <a:t>2. SATA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115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400" y="1196690"/>
            <a:ext cx="8641200" cy="5040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PATA</a:t>
            </a:r>
            <a:r>
              <a:rPr lang="zh-CN" altLang="zh-CN" dirty="0"/>
              <a:t>和</a:t>
            </a:r>
            <a:r>
              <a:rPr lang="en-US" altLang="zh-CN" dirty="0"/>
              <a:t>SATA</a:t>
            </a:r>
            <a:r>
              <a:rPr lang="zh-CN" altLang="zh-CN" dirty="0"/>
              <a:t>主要参数对比</a:t>
            </a:r>
            <a:endParaRPr lang="zh-CN" altLang="en-US" dirty="0"/>
          </a:p>
        </p:txBody>
      </p:sp>
      <p:graphicFrame>
        <p:nvGraphicFramePr>
          <p:cNvPr id="7" name="内容占位符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282493"/>
              </p:ext>
            </p:extLst>
          </p:nvPr>
        </p:nvGraphicFramePr>
        <p:xfrm>
          <a:off x="251400" y="1916790"/>
          <a:ext cx="8641200" cy="381653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48340"/>
                <a:gridCol w="3024420"/>
                <a:gridCol w="3168440"/>
              </a:tblGrid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技术特征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PATA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（并行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（串行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最高数据传输率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133MB/s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600MB/s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SATA3.0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工作电压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0.5V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线缆最大长度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0.46m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1m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针脚数量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芯）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支持热插拔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否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452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通信模式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并行传输，单端信号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串行传输，差分信号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0665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16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410" y="188550"/>
            <a:ext cx="4121593" cy="648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1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64880"/>
            <a:ext cx="4032560" cy="394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任意多边形 4"/>
          <p:cNvSpPr/>
          <p:nvPr/>
        </p:nvSpPr>
        <p:spPr bwMode="auto">
          <a:xfrm>
            <a:off x="3059791" y="2061029"/>
            <a:ext cx="2736380" cy="4651828"/>
          </a:xfrm>
          <a:custGeom>
            <a:avLst/>
            <a:gdLst>
              <a:gd name="connsiteX0" fmla="*/ 0 w 2601685"/>
              <a:gd name="connsiteY0" fmla="*/ 4546600 h 4651828"/>
              <a:gd name="connsiteX1" fmla="*/ 1099457 w 2601685"/>
              <a:gd name="connsiteY1" fmla="*/ 3991428 h 4651828"/>
              <a:gd name="connsiteX2" fmla="*/ 1262743 w 2601685"/>
              <a:gd name="connsiteY2" fmla="*/ 584200 h 4651828"/>
              <a:gd name="connsiteX3" fmla="*/ 2601685 w 2601685"/>
              <a:gd name="connsiteY3" fmla="*/ 486228 h 465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1685" h="4651828">
                <a:moveTo>
                  <a:pt x="0" y="4546600"/>
                </a:moveTo>
                <a:cubicBezTo>
                  <a:pt x="444500" y="4599214"/>
                  <a:pt x="889000" y="4651828"/>
                  <a:pt x="1099457" y="3991428"/>
                </a:cubicBezTo>
                <a:cubicBezTo>
                  <a:pt x="1309914" y="3331028"/>
                  <a:pt x="1012372" y="1168400"/>
                  <a:pt x="1262743" y="584200"/>
                </a:cubicBezTo>
                <a:cubicBezTo>
                  <a:pt x="1513114" y="0"/>
                  <a:pt x="2057399" y="243114"/>
                  <a:pt x="2601685" y="48622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6176" y="3058484"/>
            <a:ext cx="479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未锁存</a:t>
            </a:r>
          </a:p>
        </p:txBody>
      </p:sp>
      <p:sp>
        <p:nvSpPr>
          <p:cNvPr id="3" name="圆角矩形 2"/>
          <p:cNvSpPr/>
          <p:nvPr/>
        </p:nvSpPr>
        <p:spPr bwMode="auto">
          <a:xfrm>
            <a:off x="3050999" y="2444262"/>
            <a:ext cx="504069" cy="21021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7980" y="1052670"/>
            <a:ext cx="3816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AEN=1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zh-CN" altLang="en-US" sz="20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控制总线</a:t>
            </a:r>
            <a:endParaRPr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AEN=0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控制总线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560885" y="1433146"/>
            <a:ext cx="940777" cy="1116623"/>
          </a:xfrm>
          <a:custGeom>
            <a:avLst/>
            <a:gdLst>
              <a:gd name="connsiteX0" fmla="*/ 0 w 940777"/>
              <a:gd name="connsiteY0" fmla="*/ 1116623 h 1116623"/>
              <a:gd name="connsiteX1" fmla="*/ 545123 w 940777"/>
              <a:gd name="connsiteY1" fmla="*/ 975946 h 1116623"/>
              <a:gd name="connsiteX2" fmla="*/ 712177 w 940777"/>
              <a:gd name="connsiteY2" fmla="*/ 316523 h 1116623"/>
              <a:gd name="connsiteX3" fmla="*/ 940777 w 940777"/>
              <a:gd name="connsiteY3" fmla="*/ 0 h 11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77" h="1116623">
                <a:moveTo>
                  <a:pt x="0" y="1116623"/>
                </a:moveTo>
                <a:cubicBezTo>
                  <a:pt x="213213" y="1112959"/>
                  <a:pt x="426427" y="1109296"/>
                  <a:pt x="545123" y="975946"/>
                </a:cubicBezTo>
                <a:cubicBezTo>
                  <a:pt x="663819" y="842596"/>
                  <a:pt x="646235" y="479181"/>
                  <a:pt x="712177" y="316523"/>
                </a:cubicBezTo>
                <a:cubicBezTo>
                  <a:pt x="778119" y="153865"/>
                  <a:pt x="859448" y="76932"/>
                  <a:pt x="9407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050999" y="2654475"/>
            <a:ext cx="0" cy="3853353"/>
          </a:xfrm>
          <a:prstGeom prst="line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7164360" y="2708900"/>
            <a:ext cx="0" cy="1584220"/>
          </a:xfrm>
          <a:prstGeom prst="line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7164360" y="4742764"/>
            <a:ext cx="0" cy="1584220"/>
          </a:xfrm>
          <a:prstGeom prst="line">
            <a:avLst/>
          </a:prstGeom>
          <a:noFill/>
          <a:ln w="57150" cap="flat" cmpd="sng" algn="ctr">
            <a:solidFill>
              <a:srgbClr val="FF66CC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3050999" y="747046"/>
            <a:ext cx="0" cy="1457784"/>
          </a:xfrm>
          <a:prstGeom prst="line">
            <a:avLst/>
          </a:prstGeom>
          <a:noFill/>
          <a:ln w="57150" cap="flat" cmpd="sng" algn="ctr">
            <a:solidFill>
              <a:srgbClr val="FF66CC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1547580" y="5787746"/>
            <a:ext cx="0" cy="144020"/>
          </a:xfrm>
          <a:prstGeom prst="line">
            <a:avLst/>
          </a:prstGeom>
          <a:noFill/>
          <a:ln w="57150" cap="flat" cmpd="sng" algn="ctr">
            <a:solidFill>
              <a:srgbClr val="33CC33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7164360" y="4329962"/>
            <a:ext cx="0" cy="377634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>
            <a:off x="1547580" y="2444262"/>
            <a:ext cx="0" cy="768708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28" name="矩形 27"/>
          <p:cNvSpPr/>
          <p:nvPr/>
        </p:nvSpPr>
        <p:spPr>
          <a:xfrm>
            <a:off x="7524410" y="4293120"/>
            <a:ext cx="1518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16M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5597724" y="2698434"/>
            <a:ext cx="0" cy="360050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3050999" y="2228232"/>
            <a:ext cx="0" cy="216030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>
            <a:off x="1538922" y="1843878"/>
            <a:ext cx="0" cy="217151"/>
          </a:xfrm>
          <a:prstGeom prst="line">
            <a:avLst/>
          </a:prstGeom>
          <a:noFill/>
          <a:ln w="57150" cap="flat" cmpd="sng" algn="ctr">
            <a:solidFill>
              <a:srgbClr val="00FFFF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36" name="圆角矩形 35"/>
          <p:cNvSpPr/>
          <p:nvPr/>
        </p:nvSpPr>
        <p:spPr bwMode="auto">
          <a:xfrm>
            <a:off x="773054" y="4013001"/>
            <a:ext cx="792109" cy="18006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4827376" y="5922973"/>
            <a:ext cx="792109" cy="205265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3050999" y="491117"/>
            <a:ext cx="1081386" cy="212268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494026" y="672273"/>
            <a:ext cx="1081386" cy="212268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 bwMode="auto">
          <a:xfrm>
            <a:off x="458858" y="4395735"/>
            <a:ext cx="1044896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43" name="直接连接符 42"/>
          <p:cNvCxnSpPr/>
          <p:nvPr/>
        </p:nvCxnSpPr>
        <p:spPr bwMode="auto">
          <a:xfrm>
            <a:off x="404212" y="6335357"/>
            <a:ext cx="1108334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cxnSp>
        <p:nvCxnSpPr>
          <p:cNvPr id="45" name="直接箭头连接符 44"/>
          <p:cNvCxnSpPr/>
          <p:nvPr/>
        </p:nvCxnSpPr>
        <p:spPr bwMode="auto">
          <a:xfrm>
            <a:off x="816893" y="528367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>
            <a:off x="816893" y="5079714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816893" y="4897182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>
            <a:off x="816893" y="469323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1" name="直接箭头连接符 50"/>
          <p:cNvCxnSpPr/>
          <p:nvPr/>
        </p:nvCxnSpPr>
        <p:spPr bwMode="auto">
          <a:xfrm>
            <a:off x="818689" y="450915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2" name="直接箭头连接符 51"/>
          <p:cNvCxnSpPr/>
          <p:nvPr/>
        </p:nvCxnSpPr>
        <p:spPr bwMode="auto">
          <a:xfrm>
            <a:off x="816893" y="11791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3" name="直接箭头连接符 52"/>
          <p:cNvCxnSpPr/>
          <p:nvPr/>
        </p:nvCxnSpPr>
        <p:spPr bwMode="auto">
          <a:xfrm>
            <a:off x="4761654" y="321297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4761654" y="3392158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5" name="直接箭头连接符 54"/>
          <p:cNvCxnSpPr/>
          <p:nvPr/>
        </p:nvCxnSpPr>
        <p:spPr bwMode="auto">
          <a:xfrm>
            <a:off x="4761654" y="3592691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6" name="直接箭头连接符 55"/>
          <p:cNvCxnSpPr/>
          <p:nvPr/>
        </p:nvCxnSpPr>
        <p:spPr bwMode="auto">
          <a:xfrm>
            <a:off x="4761654" y="3806634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>
            <a:off x="4761654" y="40034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6666FF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 bwMode="auto">
          <a:xfrm>
            <a:off x="593866" y="3529908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59" name="直接箭头连接符 58"/>
          <p:cNvCxnSpPr/>
          <p:nvPr/>
        </p:nvCxnSpPr>
        <p:spPr bwMode="auto">
          <a:xfrm>
            <a:off x="593866" y="391548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0" name="直接箭头连接符 59"/>
          <p:cNvCxnSpPr/>
          <p:nvPr/>
        </p:nvCxnSpPr>
        <p:spPr bwMode="auto">
          <a:xfrm flipH="1">
            <a:off x="593866" y="33394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1" name="直接箭头连接符 60"/>
          <p:cNvCxnSpPr/>
          <p:nvPr/>
        </p:nvCxnSpPr>
        <p:spPr bwMode="auto">
          <a:xfrm flipH="1">
            <a:off x="593866" y="371704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2" name="直接箭头连接符 61"/>
          <p:cNvCxnSpPr/>
          <p:nvPr/>
        </p:nvCxnSpPr>
        <p:spPr bwMode="auto">
          <a:xfrm>
            <a:off x="593866" y="1565532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3" name="直接箭头连接符 62"/>
          <p:cNvCxnSpPr/>
          <p:nvPr/>
        </p:nvCxnSpPr>
        <p:spPr bwMode="auto">
          <a:xfrm flipH="1">
            <a:off x="593866" y="547333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4" name="直接箭头连接符 63"/>
          <p:cNvCxnSpPr/>
          <p:nvPr/>
        </p:nvCxnSpPr>
        <p:spPr bwMode="auto">
          <a:xfrm>
            <a:off x="4627263" y="4411603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5" name="直接箭头连接符 64"/>
          <p:cNvCxnSpPr/>
          <p:nvPr/>
        </p:nvCxnSpPr>
        <p:spPr bwMode="auto">
          <a:xfrm>
            <a:off x="4627263" y="4805973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6" name="直接箭头连接符 65"/>
          <p:cNvCxnSpPr/>
          <p:nvPr/>
        </p:nvCxnSpPr>
        <p:spPr bwMode="auto">
          <a:xfrm flipH="1">
            <a:off x="4627263" y="4221101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7" name="直接箭头连接符 66"/>
          <p:cNvCxnSpPr/>
          <p:nvPr/>
        </p:nvCxnSpPr>
        <p:spPr bwMode="auto">
          <a:xfrm flipH="1">
            <a:off x="4627263" y="4607527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8" name="直接箭头连接符 67"/>
          <p:cNvCxnSpPr/>
          <p:nvPr/>
        </p:nvCxnSpPr>
        <p:spPr bwMode="auto">
          <a:xfrm>
            <a:off x="4627263" y="5221306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69" name="直接箭头连接符 68"/>
          <p:cNvCxnSpPr/>
          <p:nvPr/>
        </p:nvCxnSpPr>
        <p:spPr bwMode="auto">
          <a:xfrm>
            <a:off x="4627263" y="5624468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70" name="直接箭头连接符 69"/>
          <p:cNvCxnSpPr/>
          <p:nvPr/>
        </p:nvCxnSpPr>
        <p:spPr bwMode="auto">
          <a:xfrm flipH="1">
            <a:off x="4627263" y="5030804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71" name="直接箭头连接符 70"/>
          <p:cNvCxnSpPr/>
          <p:nvPr/>
        </p:nvCxnSpPr>
        <p:spPr bwMode="auto">
          <a:xfrm flipH="1">
            <a:off x="4627263" y="5426022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  <p:cxnSp>
        <p:nvCxnSpPr>
          <p:cNvPr id="72" name="直接箭头连接符 71"/>
          <p:cNvCxnSpPr/>
          <p:nvPr/>
        </p:nvCxnSpPr>
        <p:spPr bwMode="auto">
          <a:xfrm flipH="1">
            <a:off x="593866" y="5661310"/>
            <a:ext cx="216030" cy="0"/>
          </a:xfrm>
          <a:prstGeom prst="straightConnector1">
            <a:avLst/>
          </a:prstGeom>
          <a:noFill/>
          <a:ln w="38100" cap="flat" cmpd="sng" algn="ctr">
            <a:solidFill>
              <a:srgbClr val="FF9966"/>
            </a:solidFill>
            <a:prstDash val="solid"/>
            <a:round/>
            <a:headEnd type="none" w="med" len="lg"/>
            <a:tailEnd type="triangle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468168-1515-496A-BCF2-D6392A30802F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265238"/>
            <a:ext cx="8105775" cy="5435600"/>
          </a:xfrm>
        </p:spPr>
        <p:txBody>
          <a:bodyPr/>
          <a:lstStyle/>
          <a:p>
            <a:pPr marL="444500" indent="-444500">
              <a:spcBef>
                <a:spcPts val="600"/>
              </a:spcBef>
              <a:buSzTx/>
              <a:buFont typeface="Wingdings" pitchFamily="2" charset="2"/>
              <a:buAutoNum type="arabicPeriod"/>
            </a:pPr>
            <a:r>
              <a:rPr lang="zh-CN" altLang="en-US" sz="2800" b="1" dirty="0">
                <a:latin typeface="Times New Roman" pitchFamily="18" charset="0"/>
              </a:rPr>
              <a:t>数据总线为</a:t>
            </a:r>
            <a:r>
              <a:rPr lang="en-US" altLang="zh-CN" sz="2800" b="1" dirty="0">
                <a:latin typeface="Times New Roman" pitchFamily="18" charset="0"/>
              </a:rPr>
              <a:t>16</a:t>
            </a:r>
            <a:r>
              <a:rPr lang="zh-CN" altLang="en-US" sz="2800" b="1" dirty="0">
                <a:latin typeface="Times New Roman" pitchFamily="18" charset="0"/>
              </a:rPr>
              <a:t>位（支持</a:t>
            </a:r>
            <a:r>
              <a:rPr lang="en-US" altLang="zh-CN" sz="2800" b="1" dirty="0">
                <a:latin typeface="Times New Roman" pitchFamily="18" charset="0"/>
              </a:rPr>
              <a:t>8</a:t>
            </a:r>
            <a:r>
              <a:rPr lang="zh-CN" altLang="en-US" sz="2800" b="1" dirty="0">
                <a:latin typeface="Times New Roman" pitchFamily="18" charset="0"/>
              </a:rPr>
              <a:t>位、</a:t>
            </a:r>
            <a:r>
              <a:rPr lang="en-US" altLang="zh-CN" sz="2800" b="1" dirty="0">
                <a:latin typeface="Times New Roman" pitchFamily="18" charset="0"/>
              </a:rPr>
              <a:t>16</a:t>
            </a:r>
            <a:r>
              <a:rPr lang="zh-CN" altLang="en-US" sz="2800" b="1" dirty="0">
                <a:latin typeface="Times New Roman" pitchFamily="18" charset="0"/>
              </a:rPr>
              <a:t>位数据操作）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en-US" altLang="zh-CN" sz="2800" b="1" dirty="0">
                <a:latin typeface="Times New Roman" pitchFamily="18" charset="0"/>
              </a:rPr>
              <a:t>SBHE</a:t>
            </a:r>
            <a:r>
              <a:rPr lang="zh-CN" altLang="en-US" sz="2800" b="1" dirty="0">
                <a:latin typeface="Times New Roman" pitchFamily="18" charset="0"/>
              </a:rPr>
              <a:t>、</a:t>
            </a:r>
            <a:r>
              <a:rPr lang="en-US" altLang="zh-CN" sz="2800" b="1" dirty="0">
                <a:latin typeface="Times New Roman" pitchFamily="18" charset="0"/>
              </a:rPr>
              <a:t>MEMCS16</a:t>
            </a:r>
            <a:r>
              <a:rPr lang="zh-CN" altLang="en-US" sz="2800" b="1" dirty="0">
                <a:latin typeface="Times New Roman" pitchFamily="18" charset="0"/>
              </a:rPr>
              <a:t>、</a:t>
            </a:r>
            <a:r>
              <a:rPr lang="en-US" altLang="zh-CN" sz="2800" b="1" dirty="0">
                <a:latin typeface="Times New Roman" pitchFamily="18" charset="0"/>
              </a:rPr>
              <a:t>IOCS16</a:t>
            </a:r>
            <a:r>
              <a:rPr lang="zh-CN" altLang="en-US" sz="2800" b="1" dirty="0">
                <a:latin typeface="Times New Roman" pitchFamily="18" charset="0"/>
              </a:rPr>
              <a:t>、</a:t>
            </a:r>
            <a:r>
              <a:rPr lang="en-US" altLang="zh-CN" sz="2800" b="1" dirty="0">
                <a:latin typeface="Times New Roman" pitchFamily="18" charset="0"/>
              </a:rPr>
              <a:t>0WS</a:t>
            </a:r>
          </a:p>
          <a:p>
            <a:pPr marL="1071563" lvl="1" indent="-447675">
              <a:spcBef>
                <a:spcPts val="600"/>
              </a:spcBef>
              <a:buSzTx/>
              <a:buFont typeface="Wingdings" pitchFamily="2" charset="2"/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提速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0WS</a:t>
            </a:r>
            <a:r>
              <a:rPr lang="zh-CN" altLang="en-US" sz="2400" b="1" dirty="0">
                <a:latin typeface="Times New Roman" pitchFamily="18" charset="0"/>
              </a:rPr>
              <a:t>，零等待状态，也叫</a:t>
            </a:r>
            <a:r>
              <a:rPr lang="en-US" altLang="zh-CN" sz="2400" b="1" dirty="0">
                <a:latin typeface="Times New Roman" pitchFamily="18" charset="0"/>
              </a:rPr>
              <a:t>NOWS</a:t>
            </a:r>
            <a:r>
              <a:rPr lang="zh-CN" altLang="en-US" sz="2400" b="1" dirty="0">
                <a:latin typeface="Times New Roman" pitchFamily="18" charset="0"/>
              </a:rPr>
              <a:t>（</a:t>
            </a:r>
            <a:r>
              <a:rPr lang="en-US" altLang="zh-CN" sz="2400" b="1" dirty="0">
                <a:latin typeface="Times New Roman" pitchFamily="18" charset="0"/>
              </a:rPr>
              <a:t>No Wait State</a:t>
            </a:r>
            <a:r>
              <a:rPr lang="zh-CN" altLang="en-US" sz="2400" b="1" dirty="0">
                <a:latin typeface="Times New Roman" pitchFamily="18" charset="0"/>
              </a:rPr>
              <a:t>），</a:t>
            </a: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卡通知</a:t>
            </a:r>
            <a:r>
              <a:rPr lang="en-US" altLang="zh-CN" sz="2400" b="1" dirty="0">
                <a:latin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</a:rPr>
              <a:t>不插</a:t>
            </a:r>
            <a:r>
              <a:rPr lang="en-US" altLang="zh-CN" sz="2400" b="1" dirty="0">
                <a:latin typeface="Times New Roman" pitchFamily="18" charset="0"/>
              </a:rPr>
              <a:t>Tw</a:t>
            </a:r>
            <a:r>
              <a:rPr lang="zh-CN" altLang="en-US" sz="2400" b="1" dirty="0">
                <a:latin typeface="Times New Roman" pitchFamily="18" charset="0"/>
              </a:rPr>
              <a:t>。</a:t>
            </a:r>
          </a:p>
          <a:p>
            <a:pPr marL="1071563" lvl="1" indent="-447675">
              <a:spcBef>
                <a:spcPts val="600"/>
              </a:spcBef>
              <a:buSzTx/>
              <a:buFont typeface="Wingdings" pitchFamily="2" charset="2"/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升位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MEMCS16</a:t>
            </a:r>
            <a:r>
              <a:rPr lang="zh-CN" altLang="en-US" sz="2400" b="1" dirty="0">
                <a:latin typeface="Times New Roman" pitchFamily="18" charset="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IOCS16</a:t>
            </a:r>
            <a:r>
              <a:rPr lang="zh-CN" altLang="en-US" sz="2400" b="1" dirty="0">
                <a:latin typeface="Times New Roman" pitchFamily="18" charset="0"/>
              </a:rPr>
              <a:t>，插件板通知</a:t>
            </a:r>
            <a:r>
              <a:rPr lang="en-US" altLang="zh-CN" sz="2400" b="1" dirty="0">
                <a:latin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</a:rPr>
              <a:t>进行</a:t>
            </a:r>
            <a:r>
              <a:rPr lang="en-US" altLang="zh-CN" sz="2400" b="1" dirty="0">
                <a:latin typeface="Times New Roman" pitchFamily="18" charset="0"/>
              </a:rPr>
              <a:t>16</a:t>
            </a:r>
            <a:r>
              <a:rPr lang="zh-CN" altLang="en-US" sz="2400" b="1" dirty="0">
                <a:latin typeface="Times New Roman" pitchFamily="18" charset="0"/>
              </a:rPr>
              <a:t>位数据传送。</a:t>
            </a:r>
          </a:p>
          <a:p>
            <a:pPr marL="1071563" lvl="1" indent="-447675">
              <a:spcBef>
                <a:spcPts val="600"/>
              </a:spcBef>
              <a:buSzTx/>
              <a:buFont typeface="Wingdings" pitchFamily="2" charset="2"/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位数可选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SBHE</a:t>
            </a:r>
            <a:r>
              <a:rPr lang="zh-CN" altLang="en-US" sz="2400" b="1" dirty="0">
                <a:latin typeface="Times New Roman" pitchFamily="18" charset="0"/>
              </a:rPr>
              <a:t>，总线高字节允许（</a:t>
            </a:r>
            <a:r>
              <a:rPr lang="en-US" altLang="zh-CN" sz="2400" b="1" dirty="0">
                <a:latin typeface="Times New Roman" pitchFamily="18" charset="0"/>
              </a:rPr>
              <a:t>System Bus High Enable</a:t>
            </a:r>
            <a:r>
              <a:rPr lang="zh-CN" altLang="en-US" sz="2400" b="1" dirty="0">
                <a:latin typeface="Times New Roman" pitchFamily="18" charset="0"/>
              </a:rPr>
              <a:t>），可选</a:t>
            </a:r>
            <a:r>
              <a:rPr lang="en-US" altLang="zh-CN" sz="2400" b="1" dirty="0">
                <a:latin typeface="Times New Roman" pitchFamily="18" charset="0"/>
              </a:rPr>
              <a:t>8</a:t>
            </a:r>
            <a:r>
              <a:rPr lang="zh-CN" altLang="en-US" sz="2400" b="1" dirty="0">
                <a:latin typeface="Times New Roman" pitchFamily="18" charset="0"/>
              </a:rPr>
              <a:t>位、</a:t>
            </a:r>
            <a:r>
              <a:rPr lang="en-US" altLang="zh-CN" sz="2400" b="1" dirty="0">
                <a:latin typeface="Times New Roman" pitchFamily="18" charset="0"/>
              </a:rPr>
              <a:t>16</a:t>
            </a:r>
            <a:r>
              <a:rPr lang="zh-CN" altLang="en-US" sz="2400" b="1" dirty="0">
                <a:latin typeface="Times New Roman" pitchFamily="18" charset="0"/>
              </a:rPr>
              <a:t>位操作。</a:t>
            </a:r>
          </a:p>
          <a:p>
            <a:pPr marL="1071563" lvl="1" indent="-447675">
              <a:spcBef>
                <a:spcPts val="0"/>
              </a:spcBef>
              <a:buSzTx/>
              <a:buFont typeface="Wingdings" pitchFamily="2" charset="2"/>
              <a:buAutoNum type="circleNumDbPlain"/>
            </a:pPr>
            <a:endParaRPr lang="zh-CN" altLang="en-US" sz="1800" b="1" dirty="0">
              <a:latin typeface="Times New Roman" pitchFamily="18" charset="0"/>
            </a:endParaRPr>
          </a:p>
          <a:p>
            <a:pPr marL="444500" indent="-444500">
              <a:spcBef>
                <a:spcPts val="600"/>
              </a:spcBef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【</a:t>
            </a:r>
            <a:r>
              <a:rPr lang="zh-CN" altLang="en-US" sz="2400" b="1" dirty="0">
                <a:latin typeface="Times New Roman" pitchFamily="18" charset="0"/>
              </a:rPr>
              <a:t>注意</a:t>
            </a:r>
            <a:r>
              <a:rPr lang="en-US" altLang="zh-CN" sz="2400" b="1" dirty="0">
                <a:latin typeface="Times New Roman" pitchFamily="18" charset="0"/>
              </a:rPr>
              <a:t>】</a:t>
            </a:r>
            <a:br>
              <a:rPr lang="en-US" altLang="zh-CN" sz="2400" b="1" dirty="0">
                <a:latin typeface="Times New Roman" pitchFamily="18" charset="0"/>
              </a:rPr>
            </a:br>
            <a:r>
              <a:rPr lang="zh-CN" altLang="en-US" sz="2400" b="1" dirty="0">
                <a:latin typeface="Times New Roman" pitchFamily="18" charset="0"/>
              </a:rPr>
              <a:t>当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SBHE</a:t>
            </a:r>
            <a:r>
              <a:rPr lang="zh-CN" altLang="en-US" sz="2400" b="1" dirty="0">
                <a:latin typeface="Times New Roman" pitchFamily="18" charset="0"/>
              </a:rPr>
              <a:t>被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主控设备</a:t>
            </a:r>
            <a:r>
              <a:rPr lang="zh-CN" altLang="en-US" sz="2400" b="1" dirty="0">
                <a:latin typeface="Times New Roman" pitchFamily="18" charset="0"/>
              </a:rPr>
              <a:t>（一般为系统主板）置为低电平时，</a:t>
            </a: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插卡必须及时将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IOCS16</a:t>
            </a:r>
            <a:r>
              <a:rPr lang="zh-CN" altLang="en-US" sz="2400" b="1" dirty="0">
                <a:latin typeface="Times New Roman" pitchFamily="18" charset="0"/>
              </a:rPr>
              <a:t>或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MEMCS16</a:t>
            </a:r>
            <a:r>
              <a:rPr lang="zh-CN" altLang="en-US" sz="2400" b="1" dirty="0">
                <a:latin typeface="Times New Roman" pitchFamily="18" charset="0"/>
              </a:rPr>
              <a:t>置为有效作为回应。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46502" name="Rectangle 6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sp>
        <p:nvSpPr>
          <p:cNvPr id="746503" name="Line 7"/>
          <p:cNvSpPr>
            <a:spLocks noChangeShapeType="1"/>
          </p:cNvSpPr>
          <p:nvPr/>
        </p:nvSpPr>
        <p:spPr bwMode="auto">
          <a:xfrm flipV="1">
            <a:off x="1190625" y="1762125"/>
            <a:ext cx="96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4" name="Line 8"/>
          <p:cNvSpPr>
            <a:spLocks noChangeShapeType="1"/>
          </p:cNvSpPr>
          <p:nvPr/>
        </p:nvSpPr>
        <p:spPr bwMode="auto">
          <a:xfrm flipV="1">
            <a:off x="2466975" y="1762125"/>
            <a:ext cx="1762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5" name="Line 9"/>
          <p:cNvSpPr>
            <a:spLocks noChangeShapeType="1"/>
          </p:cNvSpPr>
          <p:nvPr/>
        </p:nvSpPr>
        <p:spPr bwMode="auto">
          <a:xfrm flipV="1">
            <a:off x="4543425" y="1752600"/>
            <a:ext cx="1209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6" name="Line 10"/>
          <p:cNvSpPr>
            <a:spLocks noChangeShapeType="1"/>
          </p:cNvSpPr>
          <p:nvPr/>
        </p:nvSpPr>
        <p:spPr bwMode="auto">
          <a:xfrm flipV="1">
            <a:off x="6124575" y="1762125"/>
            <a:ext cx="790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7" name="Line 11"/>
          <p:cNvSpPr>
            <a:spLocks noChangeShapeType="1"/>
          </p:cNvSpPr>
          <p:nvPr/>
        </p:nvSpPr>
        <p:spPr bwMode="auto">
          <a:xfrm flipV="1">
            <a:off x="2714625" y="2257425"/>
            <a:ext cx="657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8" name="Line 12"/>
          <p:cNvSpPr>
            <a:spLocks noChangeShapeType="1"/>
          </p:cNvSpPr>
          <p:nvPr/>
        </p:nvSpPr>
        <p:spPr bwMode="auto">
          <a:xfrm flipV="1">
            <a:off x="2743200" y="3067050"/>
            <a:ext cx="148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9" name="Line 13"/>
          <p:cNvSpPr>
            <a:spLocks noChangeShapeType="1"/>
          </p:cNvSpPr>
          <p:nvPr/>
        </p:nvSpPr>
        <p:spPr bwMode="auto">
          <a:xfrm flipV="1">
            <a:off x="4505325" y="3057525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10" name="Line 14"/>
          <p:cNvSpPr>
            <a:spLocks noChangeShapeType="1"/>
          </p:cNvSpPr>
          <p:nvPr/>
        </p:nvSpPr>
        <p:spPr bwMode="auto">
          <a:xfrm flipV="1">
            <a:off x="3381375" y="3848100"/>
            <a:ext cx="7810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11" name="Line 15"/>
          <p:cNvSpPr>
            <a:spLocks noChangeShapeType="1"/>
          </p:cNvSpPr>
          <p:nvPr/>
        </p:nvSpPr>
        <p:spPr bwMode="auto">
          <a:xfrm flipV="1">
            <a:off x="6134100" y="2257425"/>
            <a:ext cx="942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12" name="Line 16"/>
          <p:cNvSpPr>
            <a:spLocks noChangeShapeType="1"/>
          </p:cNvSpPr>
          <p:nvPr/>
        </p:nvSpPr>
        <p:spPr bwMode="auto">
          <a:xfrm flipV="1">
            <a:off x="1500166" y="5336428"/>
            <a:ext cx="7810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13" name="Line 17"/>
          <p:cNvSpPr>
            <a:spLocks noChangeShapeType="1"/>
          </p:cNvSpPr>
          <p:nvPr/>
        </p:nvSpPr>
        <p:spPr bwMode="auto">
          <a:xfrm flipV="1">
            <a:off x="3848828" y="5707903"/>
            <a:ext cx="100242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14" name="Line 18"/>
          <p:cNvSpPr>
            <a:spLocks noChangeShapeType="1"/>
          </p:cNvSpPr>
          <p:nvPr/>
        </p:nvSpPr>
        <p:spPr bwMode="auto">
          <a:xfrm flipV="1">
            <a:off x="5212369" y="5707903"/>
            <a:ext cx="143912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C8C01B-CB96-4404-B479-B21EA36EF77D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265238"/>
            <a:ext cx="8105775" cy="543560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>
                <a:latin typeface="Times New Roman" pitchFamily="18" charset="0"/>
              </a:rPr>
              <a:t>数据总线为</a:t>
            </a:r>
            <a:r>
              <a:rPr lang="en-US" altLang="zh-CN" sz="2800" b="1">
                <a:latin typeface="Times New Roman" pitchFamily="18" charset="0"/>
              </a:rPr>
              <a:t>16</a:t>
            </a:r>
            <a:r>
              <a:rPr lang="zh-CN" altLang="en-US" sz="2800" b="1">
                <a:latin typeface="Times New Roman" pitchFamily="18" charset="0"/>
              </a:rPr>
              <a:t>位（支持</a:t>
            </a:r>
            <a:r>
              <a:rPr lang="en-US" altLang="zh-CN" sz="2800" b="1">
                <a:latin typeface="Times New Roman" pitchFamily="18" charset="0"/>
              </a:rPr>
              <a:t>8</a:t>
            </a:r>
            <a:r>
              <a:rPr lang="zh-CN" altLang="en-US" sz="2800" b="1">
                <a:latin typeface="Times New Roman" pitchFamily="18" charset="0"/>
              </a:rPr>
              <a:t>位、</a:t>
            </a:r>
            <a:r>
              <a:rPr lang="en-US" altLang="zh-CN" sz="2800" b="1">
                <a:latin typeface="Times New Roman" pitchFamily="18" charset="0"/>
              </a:rPr>
              <a:t>16</a:t>
            </a:r>
            <a:r>
              <a:rPr lang="zh-CN" altLang="en-US" sz="2800" b="1">
                <a:latin typeface="Times New Roman" pitchFamily="18" charset="0"/>
              </a:rPr>
              <a:t>位数据操作）</a:t>
            </a:r>
            <a:br>
              <a:rPr lang="zh-CN" altLang="en-US" sz="2800" b="1">
                <a:latin typeface="Times New Roman" pitchFamily="18" charset="0"/>
              </a:rPr>
            </a:br>
            <a:r>
              <a:rPr lang="en-US" altLang="zh-CN" sz="2800" b="1">
                <a:latin typeface="Times New Roman" pitchFamily="18" charset="0"/>
              </a:rPr>
              <a:t>SBHE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latin typeface="Times New Roman" pitchFamily="18" charset="0"/>
              </a:rPr>
              <a:t>MEMCS16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latin typeface="Times New Roman" pitchFamily="18" charset="0"/>
              </a:rPr>
              <a:t>IOCS16</a:t>
            </a:r>
            <a:r>
              <a:rPr lang="zh-CN" altLang="en-US" sz="2800" b="1">
                <a:latin typeface="Times New Roman" pitchFamily="18" charset="0"/>
              </a:rPr>
              <a:t>、</a:t>
            </a:r>
            <a:r>
              <a:rPr lang="en-US" altLang="zh-CN" sz="2800" b="1">
                <a:latin typeface="Times New Roman" pitchFamily="18" charset="0"/>
              </a:rPr>
              <a:t>0WS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49572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graphicFrame>
        <p:nvGraphicFramePr>
          <p:cNvPr id="74960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52441"/>
              </p:ext>
            </p:extLst>
          </p:nvPr>
        </p:nvGraphicFramePr>
        <p:xfrm>
          <a:off x="593725" y="2811463"/>
          <a:ext cx="8250238" cy="2722565"/>
        </p:xfrm>
        <a:graphic>
          <a:graphicData uri="http://schemas.openxmlformats.org/drawingml/2006/table">
            <a:tbl>
              <a:tblPr/>
              <a:tblGrid>
                <a:gridCol w="1744663"/>
                <a:gridCol w="4664075"/>
                <a:gridCol w="1841500"/>
              </a:tblGrid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SBHE  SA0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操作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所用数据线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从偶地址开始读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写一个字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D15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0     1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从奇地址读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写一个字节（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位）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D15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D8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从偶地址读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写一个字节（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D7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D0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1     1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无效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无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9599" name="Line 31"/>
          <p:cNvSpPr>
            <a:spLocks noChangeShapeType="1"/>
          </p:cNvSpPr>
          <p:nvPr/>
        </p:nvSpPr>
        <p:spPr bwMode="auto">
          <a:xfrm flipV="1">
            <a:off x="736600" y="2925763"/>
            <a:ext cx="7445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9610" name="Line 42"/>
          <p:cNvSpPr>
            <a:spLocks noChangeShapeType="1"/>
          </p:cNvSpPr>
          <p:nvPr/>
        </p:nvSpPr>
        <p:spPr bwMode="auto">
          <a:xfrm flipV="1">
            <a:off x="1190625" y="1762125"/>
            <a:ext cx="96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9611" name="Line 43"/>
          <p:cNvSpPr>
            <a:spLocks noChangeShapeType="1"/>
          </p:cNvSpPr>
          <p:nvPr/>
        </p:nvSpPr>
        <p:spPr bwMode="auto">
          <a:xfrm flipV="1">
            <a:off x="2466975" y="1762125"/>
            <a:ext cx="1762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9612" name="Line 44"/>
          <p:cNvSpPr>
            <a:spLocks noChangeShapeType="1"/>
          </p:cNvSpPr>
          <p:nvPr/>
        </p:nvSpPr>
        <p:spPr bwMode="auto">
          <a:xfrm flipV="1">
            <a:off x="4543425" y="1752600"/>
            <a:ext cx="1209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9613" name="Line 45"/>
          <p:cNvSpPr>
            <a:spLocks noChangeShapeType="1"/>
          </p:cNvSpPr>
          <p:nvPr/>
        </p:nvSpPr>
        <p:spPr bwMode="auto">
          <a:xfrm flipV="1">
            <a:off x="6124575" y="1762125"/>
            <a:ext cx="7905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DA4A50-07E9-4891-945C-9BEFEA9085F6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75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484313"/>
            <a:ext cx="8326437" cy="5030787"/>
          </a:xfrm>
        </p:spPr>
        <p:txBody>
          <a:bodyPr/>
          <a:lstStyle/>
          <a:p>
            <a:pPr marL="352425" indent="-352425">
              <a:spcBef>
                <a:spcPts val="60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寻址能力达到</a:t>
            </a:r>
            <a:r>
              <a:rPr lang="en-US" altLang="zh-CN" sz="2800" b="1" dirty="0">
                <a:latin typeface="Times New Roman" pitchFamily="18" charset="0"/>
              </a:rPr>
              <a:t>16MB</a:t>
            </a:r>
            <a:r>
              <a:rPr lang="zh-CN" altLang="en-US" sz="2800" b="1" dirty="0">
                <a:latin typeface="Times New Roman" pitchFamily="18" charset="0"/>
              </a:rPr>
              <a:t>，地址、数据线不复用。</a:t>
            </a:r>
          </a:p>
          <a:p>
            <a:pPr marL="901700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LA17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LA23</a:t>
            </a:r>
            <a:r>
              <a:rPr lang="zh-CN" altLang="en-US" sz="2400" b="1" dirty="0">
                <a:latin typeface="Times New Roman" pitchFamily="18" charset="0"/>
              </a:rPr>
              <a:t>（非锁存信号，可用</a:t>
            </a:r>
            <a:r>
              <a:rPr lang="en-US" altLang="zh-CN" sz="2400" b="1" dirty="0">
                <a:latin typeface="Times New Roman" pitchFamily="18" charset="0"/>
              </a:rPr>
              <a:t>BALE          </a:t>
            </a:r>
            <a:r>
              <a:rPr lang="zh-CN" altLang="en-US" sz="2400" b="1" dirty="0">
                <a:latin typeface="Times New Roman" pitchFamily="18" charset="0"/>
              </a:rPr>
              <a:t>锁存）</a:t>
            </a:r>
          </a:p>
          <a:p>
            <a:pPr marL="901700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LA17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LA19</a:t>
            </a:r>
            <a:r>
              <a:rPr lang="zh-CN" altLang="en-US" sz="2400" b="1" dirty="0">
                <a:latin typeface="Times New Roman" pitchFamily="18" charset="0"/>
              </a:rPr>
              <a:t>（不锁存）与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SA17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SA19</a:t>
            </a:r>
            <a:r>
              <a:rPr lang="zh-CN" altLang="en-US" sz="2400" b="1" dirty="0">
                <a:latin typeface="Times New Roman" pitchFamily="18" charset="0"/>
              </a:rPr>
              <a:t>（锁存）重复。</a:t>
            </a:r>
          </a:p>
          <a:p>
            <a:pPr marL="352425" indent="-352425">
              <a:spcBef>
                <a:spcPts val="600"/>
              </a:spcBef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中断扩充为</a:t>
            </a:r>
            <a:r>
              <a:rPr lang="en-US" altLang="zh-CN" sz="2800" b="1" dirty="0">
                <a:latin typeface="Times New Roman" pitchFamily="18" charset="0"/>
              </a:rPr>
              <a:t>11</a:t>
            </a:r>
            <a:r>
              <a:rPr lang="zh-CN" altLang="en-US" sz="2800" b="1" dirty="0">
                <a:latin typeface="Times New Roman" pitchFamily="18" charset="0"/>
              </a:rPr>
              <a:t>个（</a:t>
            </a:r>
            <a:r>
              <a:rPr lang="en-US" altLang="zh-CN" sz="2800" b="1" dirty="0">
                <a:latin typeface="Times New Roman" pitchFamily="18" charset="0"/>
              </a:rPr>
              <a:t>PC/XT</a:t>
            </a:r>
            <a:r>
              <a:rPr lang="zh-CN" altLang="en-US" sz="2800" b="1" dirty="0">
                <a:latin typeface="Times New Roman" pitchFamily="18" charset="0"/>
              </a:rPr>
              <a:t>为</a:t>
            </a:r>
            <a:r>
              <a:rPr lang="en-US" altLang="zh-CN" sz="2800" b="1" dirty="0">
                <a:latin typeface="Times New Roman" pitchFamily="18" charset="0"/>
              </a:rPr>
              <a:t>6</a:t>
            </a:r>
            <a:r>
              <a:rPr lang="zh-CN" altLang="en-US" sz="2800" b="1" dirty="0">
                <a:latin typeface="Times New Roman" pitchFamily="18" charset="0"/>
              </a:rPr>
              <a:t>个）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IRQ3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IRQ7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IRQ9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IRQ12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IRQ14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IRQ15</a:t>
            </a:r>
          </a:p>
          <a:p>
            <a:pPr marL="901700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IRQ0</a:t>
            </a:r>
            <a:r>
              <a:rPr lang="zh-CN" altLang="en-US" sz="2400" b="1" dirty="0">
                <a:latin typeface="Times New Roman" pitchFamily="18" charset="0"/>
              </a:rPr>
              <a:t>（定时器）、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IRQ1</a:t>
            </a:r>
            <a:r>
              <a:rPr lang="zh-CN" altLang="en-US" sz="2400" b="1" dirty="0">
                <a:latin typeface="Times New Roman" pitchFamily="18" charset="0"/>
              </a:rPr>
              <a:t>（键盘）、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IRQ2</a:t>
            </a:r>
            <a:r>
              <a:rPr lang="zh-CN" altLang="en-US" sz="2400" b="1" dirty="0">
                <a:latin typeface="Times New Roman" pitchFamily="18" charset="0"/>
              </a:rPr>
              <a:t>（级联）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</a:rPr>
              <a:t>、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IRQ8</a:t>
            </a:r>
            <a:r>
              <a:rPr lang="zh-CN" altLang="en-US" sz="2400" b="1" dirty="0">
                <a:latin typeface="Times New Roman" pitchFamily="18" charset="0"/>
              </a:rPr>
              <a:t>（定时器</a:t>
            </a:r>
            <a:r>
              <a:rPr lang="en-US" altLang="zh-CN" sz="2400" b="1" dirty="0">
                <a:latin typeface="Times New Roman" pitchFamily="18" charset="0"/>
              </a:rPr>
              <a:t>8254</a:t>
            </a:r>
            <a:r>
              <a:rPr lang="zh-CN" altLang="en-US" sz="2400" b="1" dirty="0">
                <a:latin typeface="Times New Roman" pitchFamily="18" charset="0"/>
              </a:rPr>
              <a:t>）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</a:rPr>
              <a:t>、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IRQ13</a:t>
            </a:r>
            <a:r>
              <a:rPr lang="zh-CN" altLang="en-US" sz="2400" b="1" dirty="0">
                <a:latin typeface="Times New Roman" pitchFamily="18" charset="0"/>
              </a:rPr>
              <a:t>（协处理器）用于系统板上，总线上不出现。</a:t>
            </a:r>
          </a:p>
          <a:p>
            <a:pPr marL="901700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en-US" altLang="zh-CN" sz="2400" b="1" dirty="0">
                <a:latin typeface="Times New Roman" pitchFamily="18" charset="0"/>
              </a:rPr>
              <a:t>B4</a:t>
            </a:r>
            <a:r>
              <a:rPr lang="zh-CN" altLang="en-US" sz="2400" b="1" dirty="0">
                <a:latin typeface="Times New Roman" pitchFamily="18" charset="0"/>
              </a:rPr>
              <a:t>引脚：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IRQ2</a:t>
            </a:r>
            <a:r>
              <a:rPr lang="zh-CN" altLang="en-US" sz="2400" b="1" dirty="0">
                <a:latin typeface="Times New Roman" pitchFamily="18" charset="0"/>
              </a:rPr>
              <a:t>（</a:t>
            </a:r>
            <a:r>
              <a:rPr lang="en-US" altLang="zh-CN" sz="2400" b="1" dirty="0">
                <a:latin typeface="Times New Roman" pitchFamily="18" charset="0"/>
              </a:rPr>
              <a:t>XT</a:t>
            </a:r>
            <a:r>
              <a:rPr lang="zh-CN" altLang="en-US" sz="2400" b="1" dirty="0">
                <a:latin typeface="Times New Roman" pitchFamily="18" charset="0"/>
              </a:rPr>
              <a:t>）</a:t>
            </a: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IRQ9</a:t>
            </a:r>
            <a:r>
              <a:rPr lang="zh-CN" altLang="en-US" sz="2400" b="1" dirty="0">
                <a:latin typeface="Times New Roman" pitchFamily="18" charset="0"/>
              </a:rPr>
              <a:t>（</a:t>
            </a:r>
            <a:r>
              <a:rPr lang="en-US" altLang="zh-CN" sz="2400" b="1" dirty="0">
                <a:latin typeface="Times New Roman" pitchFamily="18" charset="0"/>
              </a:rPr>
              <a:t>AT</a:t>
            </a:r>
            <a:r>
              <a:rPr lang="zh-CN" altLang="en-US" sz="2400" b="1" dirty="0">
                <a:latin typeface="Times New Roman" pitchFamily="18" charset="0"/>
              </a:rPr>
              <a:t>），早期由</a:t>
            </a:r>
            <a:r>
              <a:rPr lang="en-US" altLang="zh-CN" sz="2400" b="1" dirty="0">
                <a:latin typeface="Times New Roman" pitchFamily="18" charset="0"/>
              </a:rPr>
              <a:t>8259</a:t>
            </a:r>
            <a:r>
              <a:rPr lang="zh-CN" altLang="en-US" sz="2400" b="1" dirty="0">
                <a:latin typeface="Times New Roman" pitchFamily="18" charset="0"/>
              </a:rPr>
              <a:t>级联实现。</a:t>
            </a:r>
          </a:p>
        </p:txBody>
      </p:sp>
      <p:sp>
        <p:nvSpPr>
          <p:cNvPr id="75059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0596" name="Rectangle 4"/>
          <p:cNvSpPr>
            <a:spLocks noChangeArrowheads="1"/>
          </p:cNvSpPr>
          <p:nvPr/>
        </p:nvSpPr>
        <p:spPr bwMode="auto">
          <a:xfrm>
            <a:off x="466725" y="8366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grpSp>
        <p:nvGrpSpPr>
          <p:cNvPr id="750602" name="Group 10"/>
          <p:cNvGrpSpPr>
            <a:grpSpLocks/>
          </p:cNvGrpSpPr>
          <p:nvPr/>
        </p:nvGrpSpPr>
        <p:grpSpPr bwMode="auto">
          <a:xfrm>
            <a:off x="7034213" y="2087563"/>
            <a:ext cx="676275" cy="261937"/>
            <a:chOff x="4335" y="1140"/>
            <a:chExt cx="426" cy="165"/>
          </a:xfrm>
        </p:grpSpPr>
        <p:sp>
          <p:nvSpPr>
            <p:cNvPr id="750597" name="Line 5"/>
            <p:cNvSpPr>
              <a:spLocks noChangeShapeType="1"/>
            </p:cNvSpPr>
            <p:nvPr/>
          </p:nvSpPr>
          <p:spPr bwMode="auto">
            <a:xfrm>
              <a:off x="4335" y="1305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0598" name="Line 6"/>
            <p:cNvSpPr>
              <a:spLocks noChangeShapeType="1"/>
            </p:cNvSpPr>
            <p:nvPr/>
          </p:nvSpPr>
          <p:spPr bwMode="auto">
            <a:xfrm flipV="1">
              <a:off x="4434" y="1140"/>
              <a:ext cx="0" cy="1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0599" name="Line 7"/>
            <p:cNvSpPr>
              <a:spLocks noChangeShapeType="1"/>
            </p:cNvSpPr>
            <p:nvPr/>
          </p:nvSpPr>
          <p:spPr bwMode="auto">
            <a:xfrm>
              <a:off x="4437" y="1146"/>
              <a:ext cx="1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0600" name="Line 8"/>
            <p:cNvSpPr>
              <a:spLocks noChangeShapeType="1"/>
            </p:cNvSpPr>
            <p:nvPr/>
          </p:nvSpPr>
          <p:spPr bwMode="auto">
            <a:xfrm>
              <a:off x="4596" y="1140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0601" name="Line 9"/>
            <p:cNvSpPr>
              <a:spLocks noChangeShapeType="1"/>
            </p:cNvSpPr>
            <p:nvPr/>
          </p:nvSpPr>
          <p:spPr bwMode="auto">
            <a:xfrm>
              <a:off x="4596" y="1302"/>
              <a:ext cx="1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22B5A2-AC7F-4C64-A934-1DE3A8CFE9EF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1620" name="Rectangle 4"/>
          <p:cNvSpPr>
            <a:spLocks noChangeArrowheads="1"/>
          </p:cNvSpPr>
          <p:nvPr/>
        </p:nvSpPr>
        <p:spPr bwMode="auto">
          <a:xfrm>
            <a:off x="466725" y="8366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sp>
        <p:nvSpPr>
          <p:cNvPr id="751629" name="Rectangle 13"/>
          <p:cNvSpPr>
            <a:spLocks noChangeArrowheads="1"/>
          </p:cNvSpPr>
          <p:nvPr/>
        </p:nvSpPr>
        <p:spPr bwMode="auto">
          <a:xfrm>
            <a:off x="5694363" y="2406650"/>
            <a:ext cx="863600" cy="22320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0" name="Text Box 14"/>
          <p:cNvSpPr txBox="1">
            <a:spLocks noChangeArrowheads="1"/>
          </p:cNvSpPr>
          <p:nvPr/>
        </p:nvSpPr>
        <p:spPr bwMode="auto">
          <a:xfrm>
            <a:off x="5549900" y="2905125"/>
            <a:ext cx="8636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</a:rPr>
              <a:t>INT</a:t>
            </a:r>
          </a:p>
        </p:txBody>
      </p:sp>
      <p:sp>
        <p:nvSpPr>
          <p:cNvPr id="751631" name="Line 15"/>
          <p:cNvSpPr>
            <a:spLocks noChangeShapeType="1"/>
          </p:cNvSpPr>
          <p:nvPr/>
        </p:nvSpPr>
        <p:spPr bwMode="auto">
          <a:xfrm flipH="1">
            <a:off x="6557963" y="2541588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2" name="Line 16"/>
          <p:cNvSpPr>
            <a:spLocks noChangeShapeType="1"/>
          </p:cNvSpPr>
          <p:nvPr/>
        </p:nvSpPr>
        <p:spPr bwMode="auto">
          <a:xfrm flipH="1">
            <a:off x="6557963" y="28098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3" name="Line 17"/>
          <p:cNvSpPr>
            <a:spLocks noChangeShapeType="1"/>
          </p:cNvSpPr>
          <p:nvPr/>
        </p:nvSpPr>
        <p:spPr bwMode="auto">
          <a:xfrm flipH="1">
            <a:off x="6557963" y="308451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4" name="Line 18"/>
          <p:cNvSpPr>
            <a:spLocks noChangeShapeType="1"/>
          </p:cNvSpPr>
          <p:nvPr/>
        </p:nvSpPr>
        <p:spPr bwMode="auto">
          <a:xfrm flipH="1">
            <a:off x="6557963" y="336232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5" name="Line 19"/>
          <p:cNvSpPr>
            <a:spLocks noChangeShapeType="1"/>
          </p:cNvSpPr>
          <p:nvPr/>
        </p:nvSpPr>
        <p:spPr bwMode="auto">
          <a:xfrm flipH="1">
            <a:off x="6557963" y="36353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6" name="Line 20"/>
          <p:cNvSpPr>
            <a:spLocks noChangeShapeType="1"/>
          </p:cNvSpPr>
          <p:nvPr/>
        </p:nvSpPr>
        <p:spPr bwMode="auto">
          <a:xfrm flipH="1">
            <a:off x="6557963" y="39147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7" name="Line 21"/>
          <p:cNvSpPr>
            <a:spLocks noChangeShapeType="1"/>
          </p:cNvSpPr>
          <p:nvPr/>
        </p:nvSpPr>
        <p:spPr bwMode="auto">
          <a:xfrm flipH="1">
            <a:off x="6557963" y="4192588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8" name="Line 22"/>
          <p:cNvSpPr>
            <a:spLocks noChangeShapeType="1"/>
          </p:cNvSpPr>
          <p:nvPr/>
        </p:nvSpPr>
        <p:spPr bwMode="auto">
          <a:xfrm flipH="1">
            <a:off x="6557963" y="446722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39" name="Text Box 23"/>
          <p:cNvSpPr txBox="1">
            <a:spLocks noChangeArrowheads="1"/>
          </p:cNvSpPr>
          <p:nvPr/>
        </p:nvSpPr>
        <p:spPr bwMode="auto">
          <a:xfrm>
            <a:off x="7019925" y="2349500"/>
            <a:ext cx="1008063" cy="2289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b="1">
                <a:latin typeface="Times New Roman" pitchFamily="18" charset="0"/>
              </a:rPr>
              <a:t>IRQ8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IRQ9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IRQ10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IRQ11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IRQ12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IRQ13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IRQ14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IRQ15</a:t>
            </a:r>
          </a:p>
        </p:txBody>
      </p:sp>
      <p:sp>
        <p:nvSpPr>
          <p:cNvPr id="751640" name="Rectangle 24"/>
          <p:cNvSpPr>
            <a:spLocks noChangeArrowheads="1"/>
          </p:cNvSpPr>
          <p:nvPr/>
        </p:nvSpPr>
        <p:spPr bwMode="auto">
          <a:xfrm>
            <a:off x="2266950" y="2420938"/>
            <a:ext cx="906463" cy="22320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2" name="Line 26"/>
          <p:cNvSpPr>
            <a:spLocks noChangeShapeType="1"/>
          </p:cNvSpPr>
          <p:nvPr/>
        </p:nvSpPr>
        <p:spPr bwMode="auto">
          <a:xfrm flipH="1">
            <a:off x="3173413" y="25558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3" name="Line 27"/>
          <p:cNvSpPr>
            <a:spLocks noChangeShapeType="1"/>
          </p:cNvSpPr>
          <p:nvPr/>
        </p:nvSpPr>
        <p:spPr bwMode="auto">
          <a:xfrm flipH="1">
            <a:off x="3173413" y="28241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4" name="Line 28"/>
          <p:cNvSpPr>
            <a:spLocks noChangeShapeType="1"/>
          </p:cNvSpPr>
          <p:nvPr/>
        </p:nvSpPr>
        <p:spPr bwMode="auto">
          <a:xfrm flipH="1">
            <a:off x="3173413" y="3098800"/>
            <a:ext cx="2524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5" name="Line 29"/>
          <p:cNvSpPr>
            <a:spLocks noChangeShapeType="1"/>
          </p:cNvSpPr>
          <p:nvPr/>
        </p:nvSpPr>
        <p:spPr bwMode="auto">
          <a:xfrm flipH="1">
            <a:off x="3173413" y="337661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6" name="Line 30"/>
          <p:cNvSpPr>
            <a:spLocks noChangeShapeType="1"/>
          </p:cNvSpPr>
          <p:nvPr/>
        </p:nvSpPr>
        <p:spPr bwMode="auto">
          <a:xfrm flipH="1">
            <a:off x="3173413" y="36496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7" name="Line 31"/>
          <p:cNvSpPr>
            <a:spLocks noChangeShapeType="1"/>
          </p:cNvSpPr>
          <p:nvPr/>
        </p:nvSpPr>
        <p:spPr bwMode="auto">
          <a:xfrm flipH="1">
            <a:off x="3173413" y="39290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8" name="Line 32"/>
          <p:cNvSpPr>
            <a:spLocks noChangeShapeType="1"/>
          </p:cNvSpPr>
          <p:nvPr/>
        </p:nvSpPr>
        <p:spPr bwMode="auto">
          <a:xfrm flipH="1">
            <a:off x="3173413" y="42068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49" name="Line 33"/>
          <p:cNvSpPr>
            <a:spLocks noChangeShapeType="1"/>
          </p:cNvSpPr>
          <p:nvPr/>
        </p:nvSpPr>
        <p:spPr bwMode="auto">
          <a:xfrm flipH="1">
            <a:off x="3173413" y="448151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50" name="Text Box 34"/>
          <p:cNvSpPr txBox="1">
            <a:spLocks noChangeArrowheads="1"/>
          </p:cNvSpPr>
          <p:nvPr/>
        </p:nvSpPr>
        <p:spPr bwMode="auto">
          <a:xfrm>
            <a:off x="3635375" y="2363788"/>
            <a:ext cx="1008063" cy="2289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b="1">
                <a:latin typeface="Times New Roman" pitchFamily="18" charset="0"/>
              </a:rPr>
              <a:t>IRQ0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IRQ1</a:t>
            </a:r>
          </a:p>
          <a:p>
            <a:pPr algn="l"/>
            <a:endParaRPr lang="en-US" altLang="zh-CN" b="1">
              <a:latin typeface="Times New Roman" pitchFamily="18" charset="0"/>
            </a:endParaRPr>
          </a:p>
          <a:p>
            <a:pPr algn="l"/>
            <a:r>
              <a:rPr lang="en-US" altLang="zh-CN" b="1">
                <a:latin typeface="Times New Roman" pitchFamily="18" charset="0"/>
              </a:rPr>
              <a:t>IRQ3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IRQ4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IRQ5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IRQ6</a:t>
            </a:r>
          </a:p>
          <a:p>
            <a:pPr algn="l"/>
            <a:r>
              <a:rPr lang="en-US" altLang="zh-CN" b="1">
                <a:latin typeface="Times New Roman" pitchFamily="18" charset="0"/>
              </a:rPr>
              <a:t>IRQ7</a:t>
            </a:r>
          </a:p>
        </p:txBody>
      </p:sp>
      <p:sp>
        <p:nvSpPr>
          <p:cNvPr id="751651" name="Line 35"/>
          <p:cNvSpPr>
            <a:spLocks noChangeShapeType="1"/>
          </p:cNvSpPr>
          <p:nvPr/>
        </p:nvSpPr>
        <p:spPr bwMode="auto">
          <a:xfrm flipH="1">
            <a:off x="1403350" y="314166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52" name="Line 36"/>
          <p:cNvSpPr>
            <a:spLocks noChangeShapeType="1"/>
          </p:cNvSpPr>
          <p:nvPr/>
        </p:nvSpPr>
        <p:spPr bwMode="auto">
          <a:xfrm>
            <a:off x="1403350" y="378936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53" name="Text Box 37"/>
          <p:cNvSpPr txBox="1">
            <a:spLocks noChangeArrowheads="1"/>
          </p:cNvSpPr>
          <p:nvPr/>
        </p:nvSpPr>
        <p:spPr bwMode="auto">
          <a:xfrm>
            <a:off x="971550" y="2781300"/>
            <a:ext cx="90011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</a:rPr>
              <a:t>INT</a:t>
            </a:r>
          </a:p>
        </p:txBody>
      </p:sp>
      <p:sp>
        <p:nvSpPr>
          <p:cNvPr id="751654" name="Text Box 38"/>
          <p:cNvSpPr txBox="1">
            <a:spLocks noChangeArrowheads="1"/>
          </p:cNvSpPr>
          <p:nvPr/>
        </p:nvSpPr>
        <p:spPr bwMode="auto">
          <a:xfrm>
            <a:off x="827088" y="3429000"/>
            <a:ext cx="900112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</a:rPr>
              <a:t>INTA</a:t>
            </a:r>
          </a:p>
        </p:txBody>
      </p:sp>
      <p:sp>
        <p:nvSpPr>
          <p:cNvPr id="751655" name="Line 39"/>
          <p:cNvSpPr>
            <a:spLocks noChangeShapeType="1"/>
          </p:cNvSpPr>
          <p:nvPr/>
        </p:nvSpPr>
        <p:spPr bwMode="auto">
          <a:xfrm>
            <a:off x="971550" y="3429000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56" name="Freeform 40"/>
          <p:cNvSpPr>
            <a:spLocks/>
          </p:cNvSpPr>
          <p:nvPr/>
        </p:nvSpPr>
        <p:spPr bwMode="auto">
          <a:xfrm>
            <a:off x="4356100" y="2062163"/>
            <a:ext cx="3660775" cy="2927350"/>
          </a:xfrm>
          <a:custGeom>
            <a:avLst/>
            <a:gdLst/>
            <a:ahLst/>
            <a:cxnLst>
              <a:cxn ang="0">
                <a:pos x="45" y="90"/>
              </a:cxn>
              <a:cxn ang="0">
                <a:pos x="91" y="453"/>
              </a:cxn>
              <a:cxn ang="0">
                <a:pos x="363" y="543"/>
              </a:cxn>
              <a:cxn ang="0">
                <a:pos x="1270" y="226"/>
              </a:cxn>
              <a:cxn ang="0">
                <a:pos x="1996" y="45"/>
              </a:cxn>
              <a:cxn ang="0">
                <a:pos x="2223" y="498"/>
              </a:cxn>
              <a:cxn ang="0">
                <a:pos x="2223" y="1632"/>
              </a:cxn>
              <a:cxn ang="0">
                <a:pos x="1724" y="1723"/>
              </a:cxn>
              <a:cxn ang="0">
                <a:pos x="454" y="906"/>
              </a:cxn>
              <a:cxn ang="0">
                <a:pos x="91" y="816"/>
              </a:cxn>
              <a:cxn ang="0">
                <a:pos x="0" y="1632"/>
              </a:cxn>
            </a:cxnLst>
            <a:rect l="0" t="0" r="r" b="b"/>
            <a:pathLst>
              <a:path w="2306" h="1844">
                <a:moveTo>
                  <a:pt x="45" y="90"/>
                </a:moveTo>
                <a:cubicBezTo>
                  <a:pt x="41" y="233"/>
                  <a:pt x="38" y="377"/>
                  <a:pt x="91" y="453"/>
                </a:cubicBezTo>
                <a:cubicBezTo>
                  <a:pt x="144" y="529"/>
                  <a:pt x="167" y="581"/>
                  <a:pt x="363" y="543"/>
                </a:cubicBezTo>
                <a:cubicBezTo>
                  <a:pt x="559" y="505"/>
                  <a:pt x="998" y="309"/>
                  <a:pt x="1270" y="226"/>
                </a:cubicBezTo>
                <a:cubicBezTo>
                  <a:pt x="1542" y="143"/>
                  <a:pt x="1837" y="0"/>
                  <a:pt x="1996" y="45"/>
                </a:cubicBezTo>
                <a:cubicBezTo>
                  <a:pt x="2155" y="90"/>
                  <a:pt x="2185" y="234"/>
                  <a:pt x="2223" y="498"/>
                </a:cubicBezTo>
                <a:cubicBezTo>
                  <a:pt x="2261" y="762"/>
                  <a:pt x="2306" y="1428"/>
                  <a:pt x="2223" y="1632"/>
                </a:cubicBezTo>
                <a:cubicBezTo>
                  <a:pt x="2140" y="1836"/>
                  <a:pt x="2019" y="1844"/>
                  <a:pt x="1724" y="1723"/>
                </a:cubicBezTo>
                <a:cubicBezTo>
                  <a:pt x="1429" y="1602"/>
                  <a:pt x="726" y="1057"/>
                  <a:pt x="454" y="906"/>
                </a:cubicBezTo>
                <a:cubicBezTo>
                  <a:pt x="182" y="755"/>
                  <a:pt x="167" y="695"/>
                  <a:pt x="91" y="816"/>
                </a:cubicBezTo>
                <a:cubicBezTo>
                  <a:pt x="15" y="937"/>
                  <a:pt x="7" y="1284"/>
                  <a:pt x="0" y="1632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1657" name="Text Box 41"/>
          <p:cNvSpPr txBox="1">
            <a:spLocks noChangeArrowheads="1"/>
          </p:cNvSpPr>
          <p:nvPr/>
        </p:nvSpPr>
        <p:spPr bwMode="auto">
          <a:xfrm>
            <a:off x="3959225" y="1700213"/>
            <a:ext cx="900113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Times New Roman" pitchFamily="18" charset="0"/>
              </a:rPr>
              <a:t>高</a:t>
            </a:r>
          </a:p>
        </p:txBody>
      </p:sp>
      <p:sp>
        <p:nvSpPr>
          <p:cNvPr id="751658" name="Text Box 42"/>
          <p:cNvSpPr txBox="1">
            <a:spLocks noChangeArrowheads="1"/>
          </p:cNvSpPr>
          <p:nvPr/>
        </p:nvSpPr>
        <p:spPr bwMode="auto">
          <a:xfrm>
            <a:off x="3924300" y="4581525"/>
            <a:ext cx="900113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Times New Roman" pitchFamily="18" charset="0"/>
              </a:rPr>
              <a:t>低</a:t>
            </a:r>
          </a:p>
        </p:txBody>
      </p:sp>
      <p:sp>
        <p:nvSpPr>
          <p:cNvPr id="751659" name="Text Box 43"/>
          <p:cNvSpPr txBox="1">
            <a:spLocks noChangeArrowheads="1"/>
          </p:cNvSpPr>
          <p:nvPr/>
        </p:nvSpPr>
        <p:spPr bwMode="auto">
          <a:xfrm>
            <a:off x="2843213" y="1700213"/>
            <a:ext cx="172720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优先级：</a:t>
            </a:r>
          </a:p>
        </p:txBody>
      </p:sp>
      <p:sp>
        <p:nvSpPr>
          <p:cNvPr id="751660" name="Text Box 44"/>
          <p:cNvSpPr txBox="1">
            <a:spLocks noChangeArrowheads="1"/>
          </p:cNvSpPr>
          <p:nvPr/>
        </p:nvSpPr>
        <p:spPr bwMode="auto">
          <a:xfrm>
            <a:off x="2266950" y="2060575"/>
            <a:ext cx="90011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</a:rPr>
              <a:t>8259</a:t>
            </a:r>
          </a:p>
        </p:txBody>
      </p:sp>
      <p:sp>
        <p:nvSpPr>
          <p:cNvPr id="751661" name="Text Box 45"/>
          <p:cNvSpPr txBox="1">
            <a:spLocks noChangeArrowheads="1"/>
          </p:cNvSpPr>
          <p:nvPr/>
        </p:nvSpPr>
        <p:spPr bwMode="auto">
          <a:xfrm>
            <a:off x="5651500" y="2060575"/>
            <a:ext cx="90011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Times New Roman" pitchFamily="18" charset="0"/>
              </a:rPr>
              <a:t>8259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3AC06B-81BB-4BB3-AE8B-67DF5344339A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484313"/>
            <a:ext cx="8326437" cy="3960812"/>
          </a:xfrm>
        </p:spPr>
        <p:txBody>
          <a:bodyPr/>
          <a:lstStyle/>
          <a:p>
            <a:pPr marL="444500" indent="-444500">
              <a:spcBef>
                <a:spcPts val="600"/>
              </a:spcBef>
              <a:buSzTx/>
              <a:buFont typeface="Wingdings" pitchFamily="2" charset="2"/>
              <a:buAutoNum type="arabicPeriod" startAt="4"/>
            </a:pPr>
            <a:r>
              <a:rPr lang="en-US" altLang="zh-CN" sz="2800" b="1" dirty="0">
                <a:latin typeface="Times New Roman" pitchFamily="18" charset="0"/>
              </a:rPr>
              <a:t>DMA</a:t>
            </a:r>
            <a:r>
              <a:rPr lang="zh-CN" altLang="en-US" sz="2800" b="1" dirty="0">
                <a:latin typeface="Times New Roman" pitchFamily="18" charset="0"/>
              </a:rPr>
              <a:t>扩充为</a:t>
            </a:r>
            <a:r>
              <a:rPr lang="en-US" altLang="zh-CN" sz="2800" b="1" dirty="0">
                <a:latin typeface="Times New Roman" pitchFamily="18" charset="0"/>
              </a:rPr>
              <a:t>7</a:t>
            </a:r>
            <a:r>
              <a:rPr lang="zh-CN" altLang="en-US" sz="2800" b="1" dirty="0">
                <a:latin typeface="Times New Roman" pitchFamily="18" charset="0"/>
              </a:rPr>
              <a:t>个（</a:t>
            </a:r>
            <a:r>
              <a:rPr lang="en-US" altLang="zh-CN" sz="2800" b="1" dirty="0">
                <a:latin typeface="Times New Roman" pitchFamily="18" charset="0"/>
              </a:rPr>
              <a:t>PC/XT</a:t>
            </a:r>
            <a:r>
              <a:rPr lang="zh-CN" altLang="en-US" sz="2800" b="1" dirty="0">
                <a:latin typeface="Times New Roman" pitchFamily="18" charset="0"/>
              </a:rPr>
              <a:t>为</a:t>
            </a:r>
            <a:r>
              <a:rPr lang="en-US" altLang="zh-CN" sz="2800" b="1" dirty="0">
                <a:latin typeface="Times New Roman" pitchFamily="18" charset="0"/>
              </a:rPr>
              <a:t>4</a:t>
            </a:r>
            <a:r>
              <a:rPr lang="zh-CN" altLang="en-US" sz="2800" b="1" dirty="0">
                <a:latin typeface="Times New Roman" pitchFamily="18" charset="0"/>
              </a:rPr>
              <a:t>个）</a:t>
            </a:r>
          </a:p>
          <a:p>
            <a:pPr marL="993775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DRQ0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DRQ5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7</a:t>
            </a:r>
            <a:r>
              <a:rPr lang="zh-CN" altLang="en-US" sz="2400" b="1" dirty="0">
                <a:latin typeface="Times New Roman" pitchFamily="18" charset="0"/>
              </a:rPr>
              <a:t>（新增），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DACK0</a:t>
            </a:r>
            <a:r>
              <a:rPr lang="zh-CN" altLang="en-US" sz="2400" b="1" dirty="0"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DACK3</a:t>
            </a:r>
            <a:r>
              <a:rPr lang="zh-CN" altLang="en-US" sz="2400" b="1" dirty="0">
                <a:latin typeface="Times New Roman" pitchFamily="18" charset="0"/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DACK5</a:t>
            </a:r>
            <a:r>
              <a:rPr lang="zh-CN" altLang="en-US" sz="2400" b="1" dirty="0"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DACK7</a:t>
            </a:r>
          </a:p>
          <a:p>
            <a:pPr marL="993775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zh-CN" altLang="en-US" sz="2400" b="1" dirty="0">
                <a:latin typeface="Times New Roman" pitchFamily="18" charset="0"/>
              </a:rPr>
              <a:t>优先级：</a:t>
            </a:r>
            <a:r>
              <a:rPr lang="en-US" altLang="zh-CN" sz="2400" b="1" dirty="0">
                <a:latin typeface="Times New Roman" pitchFamily="18" charset="0"/>
              </a:rPr>
              <a:t>DRQ0</a:t>
            </a:r>
            <a:r>
              <a:rPr lang="zh-CN" altLang="en-US" sz="2400" b="1" dirty="0">
                <a:latin typeface="Times New Roman" pitchFamily="18" charset="0"/>
              </a:rPr>
              <a:t>＞</a:t>
            </a:r>
            <a:r>
              <a:rPr lang="en-US" altLang="zh-CN" sz="2400" b="1" dirty="0">
                <a:latin typeface="Times New Roman" pitchFamily="18" charset="0"/>
              </a:rPr>
              <a:t>DRQ1</a:t>
            </a:r>
            <a:r>
              <a:rPr lang="zh-CN" altLang="en-US" sz="2400" b="1" dirty="0">
                <a:latin typeface="Times New Roman" pitchFamily="18" charset="0"/>
              </a:rPr>
              <a:t>＞</a:t>
            </a:r>
            <a:r>
              <a:rPr lang="en-US" altLang="zh-CN" sz="2400" b="1" dirty="0">
                <a:latin typeface="宋体"/>
              </a:rPr>
              <a:t>……</a:t>
            </a:r>
            <a:r>
              <a:rPr lang="zh-CN" altLang="en-US" sz="2400" b="1" dirty="0">
                <a:latin typeface="Times New Roman" pitchFamily="18" charset="0"/>
              </a:rPr>
              <a:t>＞</a:t>
            </a:r>
            <a:r>
              <a:rPr lang="en-US" altLang="zh-CN" sz="2400" b="1" dirty="0">
                <a:latin typeface="Times New Roman" pitchFamily="18" charset="0"/>
              </a:rPr>
              <a:t>DRQ7</a:t>
            </a:r>
            <a:br>
              <a:rPr lang="en-US" altLang="zh-CN" sz="2400" b="1" dirty="0">
                <a:latin typeface="Times New Roman" pitchFamily="18" charset="0"/>
              </a:rPr>
            </a:br>
            <a:r>
              <a:rPr lang="zh-CN" altLang="en-US" sz="2400" b="1" dirty="0">
                <a:latin typeface="Times New Roman" pitchFamily="18" charset="0"/>
              </a:rPr>
              <a:t>（</a:t>
            </a:r>
            <a:r>
              <a:rPr lang="en-US" altLang="zh-CN" sz="2400" b="1" dirty="0">
                <a:latin typeface="Times New Roman" pitchFamily="18" charset="0"/>
              </a:rPr>
              <a:t>DRQ4</a:t>
            </a:r>
            <a:r>
              <a:rPr lang="zh-CN" altLang="en-US" sz="2400" b="1" dirty="0">
                <a:latin typeface="Times New Roman" pitchFamily="18" charset="0"/>
              </a:rPr>
              <a:t>用作</a:t>
            </a:r>
            <a:r>
              <a:rPr lang="en-US" altLang="zh-CN" sz="2400" b="1" dirty="0">
                <a:latin typeface="Times New Roman" pitchFamily="18" charset="0"/>
              </a:rPr>
              <a:t>8237</a:t>
            </a:r>
            <a:r>
              <a:rPr lang="zh-CN" altLang="en-US" sz="2400" b="1" dirty="0">
                <a:latin typeface="Times New Roman" pitchFamily="18" charset="0"/>
              </a:rPr>
              <a:t>级联，不出现）</a:t>
            </a:r>
          </a:p>
          <a:p>
            <a:pPr marL="993775" lvl="1" indent="-369888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DRQ0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latin typeface="Times New Roman" pitchFamily="18" charset="0"/>
              </a:rPr>
              <a:t>8</a:t>
            </a:r>
            <a:r>
              <a:rPr lang="zh-CN" altLang="en-US" sz="2400" b="1" dirty="0">
                <a:latin typeface="Times New Roman" pitchFamily="18" charset="0"/>
              </a:rPr>
              <a:t>位传输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/>
            </a:r>
            <a:b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DRQ5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～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7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latin typeface="Times New Roman" pitchFamily="18" charset="0"/>
              </a:rPr>
              <a:t>16</a:t>
            </a:r>
            <a:r>
              <a:rPr lang="zh-CN" altLang="en-US" sz="2400" b="1" dirty="0">
                <a:latin typeface="Times New Roman" pitchFamily="18" charset="0"/>
              </a:rPr>
              <a:t>位传输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2644" name="Rectangle 4"/>
          <p:cNvSpPr>
            <a:spLocks noChangeArrowheads="1"/>
          </p:cNvSpPr>
          <p:nvPr/>
        </p:nvSpPr>
        <p:spPr bwMode="auto">
          <a:xfrm>
            <a:off x="466725" y="8366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sp>
        <p:nvSpPr>
          <p:cNvPr id="752651" name="Line 11"/>
          <p:cNvSpPr>
            <a:spLocks noChangeShapeType="1"/>
          </p:cNvSpPr>
          <p:nvPr/>
        </p:nvSpPr>
        <p:spPr bwMode="auto">
          <a:xfrm>
            <a:off x="6191250" y="2047875"/>
            <a:ext cx="9620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2652" name="Line 12"/>
          <p:cNvSpPr>
            <a:spLocks noChangeShapeType="1"/>
          </p:cNvSpPr>
          <p:nvPr/>
        </p:nvSpPr>
        <p:spPr bwMode="auto">
          <a:xfrm>
            <a:off x="7524750" y="2038350"/>
            <a:ext cx="9620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2653" name="Line 13"/>
          <p:cNvSpPr>
            <a:spLocks noChangeShapeType="1"/>
          </p:cNvSpPr>
          <p:nvPr/>
        </p:nvSpPr>
        <p:spPr bwMode="auto">
          <a:xfrm>
            <a:off x="1752600" y="2428875"/>
            <a:ext cx="10477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2654" name="Line 14"/>
          <p:cNvSpPr>
            <a:spLocks noChangeShapeType="1"/>
          </p:cNvSpPr>
          <p:nvPr/>
        </p:nvSpPr>
        <p:spPr bwMode="auto">
          <a:xfrm>
            <a:off x="3095625" y="2438400"/>
            <a:ext cx="10287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F406D6-2746-402C-9EB2-844838568880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484313"/>
            <a:ext cx="8326437" cy="5184775"/>
          </a:xfrm>
        </p:spPr>
        <p:txBody>
          <a:bodyPr/>
          <a:lstStyle/>
          <a:p>
            <a:pPr marL="444500" indent="-444500">
              <a:spcBef>
                <a:spcPts val="600"/>
              </a:spcBef>
              <a:buSzTx/>
              <a:buFont typeface="Wingdings" pitchFamily="2" charset="2"/>
              <a:buAutoNum type="arabicPeriod" startAt="5"/>
            </a:pPr>
            <a:r>
              <a:rPr lang="en-US" altLang="zh-CN" sz="2800" b="1" dirty="0">
                <a:latin typeface="Times New Roman" pitchFamily="18" charset="0"/>
              </a:rPr>
              <a:t>ISA</a:t>
            </a:r>
            <a:r>
              <a:rPr lang="zh-CN" altLang="en-US" sz="2800" b="1" dirty="0">
                <a:latin typeface="Times New Roman" pitchFamily="18" charset="0"/>
              </a:rPr>
              <a:t>总线是一种多主控总线：</a:t>
            </a:r>
            <a:r>
              <a:rPr lang="en-US" altLang="zh-CN" sz="2800" b="1" dirty="0">
                <a:latin typeface="Times New Roman" pitchFamily="18" charset="0"/>
              </a:rPr>
              <a:t>MASTER</a:t>
            </a:r>
            <a:br>
              <a:rPr lang="en-US" altLang="zh-CN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若</a:t>
            </a:r>
            <a:r>
              <a:rPr lang="en-US" altLang="zh-CN" sz="2800" b="1" dirty="0">
                <a:latin typeface="Times New Roman" pitchFamily="18" charset="0"/>
              </a:rPr>
              <a:t>ISA</a:t>
            </a:r>
            <a:r>
              <a:rPr lang="zh-CN" altLang="en-US" sz="2800" b="1" dirty="0">
                <a:latin typeface="Times New Roman" pitchFamily="18" charset="0"/>
              </a:rPr>
              <a:t>插卡要控制总线，则：</a:t>
            </a:r>
          </a:p>
          <a:p>
            <a:pPr marL="1071563" lvl="1" indent="-447675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卡置</a:t>
            </a:r>
            <a:r>
              <a:rPr lang="en-US" altLang="zh-CN" sz="2400" b="1" dirty="0" err="1">
                <a:latin typeface="Times New Roman" pitchFamily="18" charset="0"/>
              </a:rPr>
              <a:t>DRQx</a:t>
            </a:r>
            <a:r>
              <a:rPr lang="zh-CN" altLang="en-US" sz="2400" b="1" dirty="0">
                <a:latin typeface="Times New Roman" pitchFamily="18" charset="0"/>
              </a:rPr>
              <a:t>为高；</a:t>
            </a:r>
          </a:p>
          <a:p>
            <a:pPr marL="1071563" lvl="1" indent="-447675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en-US" altLang="zh-CN" sz="2400" b="1" dirty="0">
                <a:latin typeface="Times New Roman" pitchFamily="18" charset="0"/>
              </a:rPr>
              <a:t>DMAC</a:t>
            </a:r>
            <a:r>
              <a:rPr lang="zh-CN" altLang="en-US" sz="2400" b="1" dirty="0">
                <a:latin typeface="Times New Roman" pitchFamily="18" charset="0"/>
              </a:rPr>
              <a:t>送</a:t>
            </a:r>
            <a:r>
              <a:rPr lang="en-US" altLang="zh-CN" sz="2400" b="1" dirty="0">
                <a:latin typeface="Times New Roman" pitchFamily="18" charset="0"/>
              </a:rPr>
              <a:t>HOLD</a:t>
            </a:r>
            <a:r>
              <a:rPr lang="zh-CN" altLang="en-US" sz="2400" b="1" dirty="0">
                <a:latin typeface="Times New Roman" pitchFamily="18" charset="0"/>
              </a:rPr>
              <a:t>申请总线，若成功（</a:t>
            </a:r>
            <a:r>
              <a:rPr lang="en-US" altLang="zh-CN" sz="2400" b="1" dirty="0">
                <a:latin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</a:rPr>
              <a:t>送来</a:t>
            </a:r>
            <a:r>
              <a:rPr lang="en-US" altLang="zh-CN" sz="2400" b="1" dirty="0">
                <a:latin typeface="Times New Roman" pitchFamily="18" charset="0"/>
              </a:rPr>
              <a:t>HOLDACK</a:t>
            </a:r>
            <a:r>
              <a:rPr lang="zh-CN" altLang="en-US" sz="2400" b="1" dirty="0">
                <a:latin typeface="Times New Roman" pitchFamily="18" charset="0"/>
              </a:rPr>
              <a:t>信号）则</a:t>
            </a:r>
            <a:r>
              <a:rPr lang="en-US" altLang="zh-CN" sz="2400" b="1" dirty="0">
                <a:latin typeface="Times New Roman" pitchFamily="18" charset="0"/>
              </a:rPr>
              <a:t>DMAC</a:t>
            </a:r>
            <a:r>
              <a:rPr lang="zh-CN" altLang="en-US" sz="2400" b="1" dirty="0">
                <a:latin typeface="Times New Roman" pitchFamily="18" charset="0"/>
              </a:rPr>
              <a:t>置相应的</a:t>
            </a:r>
            <a:r>
              <a:rPr lang="en-US" altLang="zh-CN" sz="2400" b="1" dirty="0" err="1">
                <a:latin typeface="Times New Roman" pitchFamily="18" charset="0"/>
              </a:rPr>
              <a:t>DACKx</a:t>
            </a:r>
            <a:r>
              <a:rPr lang="zh-CN" altLang="en-US" sz="2400" b="1" dirty="0">
                <a:latin typeface="Times New Roman" pitchFamily="18" charset="0"/>
              </a:rPr>
              <a:t>有效</a:t>
            </a:r>
            <a:r>
              <a:rPr lang="zh-CN" altLang="en-US" sz="2400" b="1" dirty="0">
                <a:latin typeface="+mn-ea"/>
              </a:rPr>
              <a:t> →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卡成为总线上的主控设备；</a:t>
            </a:r>
          </a:p>
          <a:p>
            <a:pPr marL="1071563" lvl="1" indent="-447675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sz="2400" b="1" dirty="0">
                <a:latin typeface="Times New Roman" pitchFamily="18" charset="0"/>
              </a:rPr>
              <a:t>此时</a:t>
            </a:r>
            <a:r>
              <a:rPr lang="en-US" altLang="zh-CN" sz="2400" b="1" dirty="0">
                <a:latin typeface="Times New Roman" pitchFamily="18" charset="0"/>
              </a:rPr>
              <a:t>AEN</a:t>
            </a:r>
            <a:r>
              <a:rPr lang="zh-CN" altLang="en-US" sz="2400" b="1" dirty="0">
                <a:latin typeface="Times New Roman" pitchFamily="18" charset="0"/>
              </a:rPr>
              <a:t>为高电平，若此时</a:t>
            </a: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卡需要访问其它</a:t>
            </a:r>
            <a:r>
              <a:rPr lang="en-US" altLang="zh-CN" sz="2400" b="1" dirty="0">
                <a:latin typeface="Times New Roman" pitchFamily="18" charset="0"/>
              </a:rPr>
              <a:t>I/O</a:t>
            </a:r>
            <a:r>
              <a:rPr lang="zh-CN" altLang="en-US" sz="2400" b="1" dirty="0">
                <a:latin typeface="Times New Roman" pitchFamily="18" charset="0"/>
              </a:rPr>
              <a:t>设备（包括其它</a:t>
            </a: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卡），则置</a:t>
            </a:r>
            <a:r>
              <a:rPr lang="en-US" altLang="zh-CN" sz="2400" b="1" dirty="0">
                <a:latin typeface="Times New Roman" pitchFamily="18" charset="0"/>
              </a:rPr>
              <a:t>MASTER</a:t>
            </a:r>
            <a:r>
              <a:rPr lang="zh-CN" altLang="en-US" sz="2400" b="1" dirty="0">
                <a:latin typeface="Times New Roman" pitchFamily="18" charset="0"/>
              </a:rPr>
              <a:t>为低 </a:t>
            </a: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>
                <a:latin typeface="Times New Roman" pitchFamily="18" charset="0"/>
              </a:rPr>
              <a:t> 释放</a:t>
            </a:r>
            <a:r>
              <a:rPr lang="en-US" altLang="zh-CN" sz="2400" b="1" dirty="0">
                <a:latin typeface="Times New Roman" pitchFamily="18" charset="0"/>
              </a:rPr>
              <a:t>AEN</a:t>
            </a:r>
            <a:r>
              <a:rPr lang="zh-CN" altLang="en-US" sz="2400" b="1" dirty="0">
                <a:latin typeface="Times New Roman" pitchFamily="18" charset="0"/>
              </a:rPr>
              <a:t>（使</a:t>
            </a:r>
            <a:r>
              <a:rPr lang="en-US" altLang="zh-CN" sz="2400" b="1" dirty="0">
                <a:latin typeface="Times New Roman" pitchFamily="18" charset="0"/>
              </a:rPr>
              <a:t>AEN</a:t>
            </a:r>
            <a:r>
              <a:rPr lang="zh-CN" altLang="en-US" sz="2400" b="1" dirty="0">
                <a:latin typeface="Times New Roman" pitchFamily="18" charset="0"/>
              </a:rPr>
              <a:t>为低电平，无效）；</a:t>
            </a:r>
          </a:p>
          <a:p>
            <a:pPr marL="1071563" lvl="1" indent="-447675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en-US" altLang="zh-CN" sz="2400" b="1" dirty="0">
                <a:latin typeface="宋体"/>
              </a:rPr>
              <a:t>……</a:t>
            </a:r>
            <a:endParaRPr lang="en-US" altLang="zh-CN" sz="2400" b="1" dirty="0">
              <a:latin typeface="Times New Roman" pitchFamily="18" charset="0"/>
            </a:endParaRPr>
          </a:p>
          <a:p>
            <a:pPr marL="1071563" lvl="1" indent="-447675"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en-US" altLang="zh-CN" sz="2400" b="1" dirty="0">
                <a:latin typeface="Times New Roman" pitchFamily="18" charset="0"/>
              </a:rPr>
              <a:t>ISA</a:t>
            </a:r>
            <a:r>
              <a:rPr lang="zh-CN" altLang="en-US" sz="2400" b="1" dirty="0">
                <a:latin typeface="Times New Roman" pitchFamily="18" charset="0"/>
              </a:rPr>
              <a:t>卡释放</a:t>
            </a:r>
            <a:r>
              <a:rPr lang="en-US" altLang="zh-CN" sz="2400" b="1" dirty="0" err="1">
                <a:latin typeface="Times New Roman" pitchFamily="18" charset="0"/>
              </a:rPr>
              <a:t>DRQx</a:t>
            </a:r>
            <a:r>
              <a:rPr lang="zh-CN" altLang="en-US" sz="2400" b="1" dirty="0">
                <a:latin typeface="Times New Roman" pitchFamily="18" charset="0"/>
              </a:rPr>
              <a:t>（置为低），释放</a:t>
            </a:r>
            <a:r>
              <a:rPr lang="en-US" altLang="zh-CN" sz="2400" b="1" dirty="0">
                <a:latin typeface="Times New Roman" pitchFamily="18" charset="0"/>
              </a:rPr>
              <a:t>MASTER</a:t>
            </a:r>
            <a:r>
              <a:rPr lang="zh-CN" altLang="en-US" sz="2400" b="1" dirty="0">
                <a:latin typeface="Times New Roman" pitchFamily="18" charset="0"/>
              </a:rPr>
              <a:t>（置为高） </a:t>
            </a: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>
                <a:latin typeface="Times New Roman" pitchFamily="18" charset="0"/>
              </a:rPr>
              <a:t> 总线控制权又返回系统板。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3668" name="Rectangle 4"/>
          <p:cNvSpPr>
            <a:spLocks noChangeArrowheads="1"/>
          </p:cNvSpPr>
          <p:nvPr/>
        </p:nvSpPr>
        <p:spPr bwMode="auto">
          <a:xfrm>
            <a:off x="466725" y="8366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sp>
        <p:nvSpPr>
          <p:cNvPr id="753669" name="Line 5"/>
          <p:cNvSpPr>
            <a:spLocks noChangeShapeType="1"/>
          </p:cNvSpPr>
          <p:nvPr/>
        </p:nvSpPr>
        <p:spPr bwMode="auto">
          <a:xfrm>
            <a:off x="5712558" y="1587010"/>
            <a:ext cx="1476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3670" name="Line 6"/>
          <p:cNvSpPr>
            <a:spLocks noChangeShapeType="1"/>
          </p:cNvSpPr>
          <p:nvPr/>
        </p:nvSpPr>
        <p:spPr bwMode="auto">
          <a:xfrm>
            <a:off x="6797432" y="3305175"/>
            <a:ext cx="992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3671" name="Line 7"/>
          <p:cNvSpPr>
            <a:spLocks noChangeShapeType="1"/>
          </p:cNvSpPr>
          <p:nvPr/>
        </p:nvSpPr>
        <p:spPr bwMode="auto">
          <a:xfrm>
            <a:off x="6017480" y="4472109"/>
            <a:ext cx="1266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3672" name="Line 8"/>
          <p:cNvSpPr>
            <a:spLocks noChangeShapeType="1"/>
          </p:cNvSpPr>
          <p:nvPr/>
        </p:nvSpPr>
        <p:spPr bwMode="auto">
          <a:xfrm>
            <a:off x="6536471" y="5713534"/>
            <a:ext cx="1266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19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60803"/>
              </p:ext>
            </p:extLst>
          </p:nvPr>
        </p:nvGraphicFramePr>
        <p:xfrm>
          <a:off x="899490" y="263904"/>
          <a:ext cx="6336880" cy="6278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50" name="Visio" r:id="rId4" imgW="7143666" imgH="7134210" progId="Visio.Drawing.15">
                  <p:embed/>
                </p:oleObj>
              </mc:Choice>
              <mc:Fallback>
                <p:oleObj name="Visio" r:id="rId4" imgW="7143666" imgH="713421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490" y="263904"/>
                        <a:ext cx="6336880" cy="6278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504561" y="836640"/>
            <a:ext cx="553998" cy="52108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ISA 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总线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存储器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98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总线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总线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sz="2400" dirty="0"/>
              <a:t>连接</a:t>
            </a:r>
            <a:r>
              <a:rPr lang="zh-CN" altLang="en-US" sz="2400" dirty="0">
                <a:solidFill>
                  <a:srgbClr val="FF0000"/>
                </a:solidFill>
              </a:rPr>
              <a:t>两个以上</a:t>
            </a:r>
            <a:r>
              <a:rPr lang="zh-CN" altLang="en-US" sz="2400" dirty="0"/>
              <a:t>数字系统元件的</a:t>
            </a:r>
            <a:r>
              <a:rPr lang="zh-CN" altLang="en-US" sz="2400" dirty="0">
                <a:solidFill>
                  <a:srgbClr val="FF0000"/>
                </a:solidFill>
              </a:rPr>
              <a:t>公共的</a:t>
            </a:r>
            <a:r>
              <a:rPr lang="zh-CN" altLang="en-US" sz="2400" dirty="0"/>
              <a:t>信息通路。</a:t>
            </a:r>
            <a:endParaRPr lang="en-US" altLang="zh-CN" sz="2400" dirty="0"/>
          </a:p>
          <a:p>
            <a:pPr lvl="1"/>
            <a:r>
              <a:rPr lang="zh-CN" altLang="zh-CN" sz="2400" dirty="0" smtClean="0">
                <a:solidFill>
                  <a:srgbClr val="CC0066"/>
                </a:solidFill>
              </a:rPr>
              <a:t>计算机</a:t>
            </a:r>
            <a:r>
              <a:rPr lang="zh-CN" altLang="zh-CN" sz="2400" dirty="0">
                <a:solidFill>
                  <a:srgbClr val="CC0066"/>
                </a:solidFill>
              </a:rPr>
              <a:t>组件</a:t>
            </a:r>
            <a:r>
              <a:rPr lang="zh-CN" altLang="zh-CN" sz="2400" dirty="0"/>
              <a:t>间、</a:t>
            </a:r>
            <a:r>
              <a:rPr lang="zh-CN" altLang="zh-CN" sz="2400" dirty="0">
                <a:solidFill>
                  <a:srgbClr val="CC0066"/>
                </a:solidFill>
              </a:rPr>
              <a:t>计算机</a:t>
            </a:r>
            <a:r>
              <a:rPr lang="zh-CN" altLang="zh-CN" sz="2400" dirty="0"/>
              <a:t>间、</a:t>
            </a:r>
            <a:r>
              <a:rPr lang="zh-CN" altLang="zh-CN" sz="2400" dirty="0">
                <a:solidFill>
                  <a:srgbClr val="CC0066"/>
                </a:solidFill>
              </a:rPr>
              <a:t>计算机</a:t>
            </a:r>
            <a:r>
              <a:rPr lang="zh-CN" altLang="zh-CN" sz="2400" dirty="0"/>
              <a:t>与</a:t>
            </a:r>
            <a:r>
              <a:rPr lang="zh-CN" altLang="zh-CN" sz="2400" dirty="0">
                <a:solidFill>
                  <a:srgbClr val="CC0066"/>
                </a:solidFill>
              </a:rPr>
              <a:t>设备</a:t>
            </a:r>
            <a:r>
              <a:rPr lang="zh-CN" altLang="zh-CN" sz="2400" dirty="0"/>
              <a:t>间</a:t>
            </a:r>
            <a:r>
              <a:rPr lang="zh-CN" altLang="zh-CN" sz="2400" dirty="0" smtClean="0"/>
              <a:t>连接的</a:t>
            </a:r>
            <a:r>
              <a:rPr lang="zh-CN" altLang="zh-CN" sz="2400" dirty="0">
                <a:solidFill>
                  <a:srgbClr val="008000"/>
                </a:solidFill>
              </a:rPr>
              <a:t>信号线</a:t>
            </a:r>
            <a:r>
              <a:rPr lang="zh-CN" altLang="zh-CN" sz="2400" dirty="0"/>
              <a:t>和通信的</a:t>
            </a:r>
            <a:r>
              <a:rPr lang="zh-CN" altLang="zh-CN" sz="2400" dirty="0">
                <a:solidFill>
                  <a:srgbClr val="008000"/>
                </a:solidFill>
              </a:rPr>
              <a:t>公共通路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en-US" dirty="0" smtClean="0"/>
              <a:t>总线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FF"/>
                </a:solidFill>
              </a:rPr>
              <a:t>分类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片内</a:t>
            </a:r>
            <a:r>
              <a:rPr lang="zh-CN" altLang="en-US" sz="2400" dirty="0"/>
              <a:t>总线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元件级</a:t>
            </a:r>
            <a:r>
              <a:rPr lang="zh-CN" altLang="en-US" sz="2400" dirty="0"/>
              <a:t>总线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系统</a:t>
            </a:r>
            <a:r>
              <a:rPr lang="zh-CN" altLang="en-US" sz="2400" dirty="0"/>
              <a:t>总线（</a:t>
            </a:r>
            <a:r>
              <a:rPr lang="zh-CN" altLang="en-US" sz="2400" dirty="0">
                <a:solidFill>
                  <a:srgbClr val="0000FF"/>
                </a:solidFill>
              </a:rPr>
              <a:t>内</a:t>
            </a:r>
            <a:r>
              <a:rPr lang="zh-CN" altLang="en-US" sz="2400" dirty="0"/>
              <a:t>总线）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通信</a:t>
            </a:r>
            <a:r>
              <a:rPr lang="zh-CN" altLang="en-US" sz="2400" dirty="0" smtClean="0"/>
              <a:t>总线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（</a:t>
            </a:r>
            <a:r>
              <a:rPr lang="zh-CN" altLang="en-US" sz="2400" dirty="0">
                <a:solidFill>
                  <a:srgbClr val="0000FF"/>
                </a:solidFill>
              </a:rPr>
              <a:t>外</a:t>
            </a:r>
            <a:r>
              <a:rPr lang="zh-CN" altLang="en-US" sz="2400" dirty="0" smtClean="0"/>
              <a:t>总线、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总线）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2</a:t>
            </a:fld>
            <a:endParaRPr lang="en-US" altLang="zh-C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932230" y="2491725"/>
            <a:ext cx="792162" cy="503238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en-US" altLang="zh-CN" b="1"/>
              <a:t>CPU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587992" y="2491725"/>
            <a:ext cx="792163" cy="503238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 anchorCtr="0"/>
          <a:lstStyle/>
          <a:p>
            <a:r>
              <a:rPr lang="zh-CN" altLang="en-US" sz="2000" b="1"/>
              <a:t>内存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716330" y="3283888"/>
            <a:ext cx="2232025" cy="503237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 anchorCtr="0"/>
          <a:lstStyle/>
          <a:p>
            <a:r>
              <a:rPr lang="zh-CN" altLang="en-US" sz="2000" b="1"/>
              <a:t>总线控制逻辑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372092" y="5730225"/>
            <a:ext cx="1081088" cy="503238"/>
          </a:xfrm>
          <a:prstGeom prst="rect">
            <a:avLst/>
          </a:prstGeom>
          <a:solidFill>
            <a:srgbClr val="CCCCFF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 anchorCtr="0"/>
          <a:lstStyle/>
          <a:p>
            <a:r>
              <a:rPr lang="zh-CN" altLang="en-US" sz="2000" b="1"/>
              <a:t>扫描仪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445117" y="4363388"/>
            <a:ext cx="792163" cy="503237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 anchorCtr="0"/>
          <a:lstStyle/>
          <a:p>
            <a:r>
              <a:rPr lang="zh-CN" altLang="en-US" sz="2000" b="1"/>
              <a:t>网卡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451592" y="4363388"/>
            <a:ext cx="792163" cy="503237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 anchorCtr="0"/>
          <a:lstStyle/>
          <a:p>
            <a:r>
              <a:rPr lang="zh-CN" altLang="en-US" sz="2000" b="1"/>
              <a:t>声卡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643305" y="4364975"/>
            <a:ext cx="1081087" cy="503238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 anchorCtr="0"/>
          <a:lstStyle/>
          <a:p>
            <a:r>
              <a:rPr lang="en-US" altLang="zh-CN" sz="2000" b="1" dirty="0"/>
              <a:t>SCSI</a:t>
            </a:r>
            <a:r>
              <a:rPr lang="zh-CN" altLang="en-US" sz="2000" b="1" dirty="0"/>
              <a:t>卡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643305" y="4076050"/>
            <a:ext cx="3960812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24392" y="2709213"/>
            <a:ext cx="863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364030" y="2996550"/>
            <a:ext cx="0" cy="28733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5867267" y="3788713"/>
            <a:ext cx="0" cy="287337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5219567" y="4076050"/>
            <a:ext cx="0" cy="28733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6876917" y="4076050"/>
            <a:ext cx="0" cy="28733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7811955" y="4076050"/>
            <a:ext cx="0" cy="28733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5003667" y="4868213"/>
            <a:ext cx="360363" cy="73025"/>
          </a:xfrm>
          <a:prstGeom prst="rect">
            <a:avLst/>
          </a:prstGeom>
          <a:solidFill>
            <a:srgbClr val="00FF00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6730867" y="5660375"/>
            <a:ext cx="360363" cy="73025"/>
          </a:xfrm>
          <a:prstGeom prst="rect">
            <a:avLst/>
          </a:prstGeom>
          <a:solidFill>
            <a:srgbClr val="00FF00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284530" y="2348850"/>
            <a:ext cx="4464050" cy="2808288"/>
          </a:xfrm>
          <a:prstGeom prst="rect">
            <a:avLst/>
          </a:prstGeom>
          <a:noFill/>
          <a:ln w="28575" algn="ctr">
            <a:solidFill>
              <a:srgbClr val="008000"/>
            </a:solidFill>
            <a:prstDash val="dash"/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5186230" y="4941238"/>
            <a:ext cx="0" cy="50323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5186230" y="5444475"/>
            <a:ext cx="1728787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6915017" y="5444475"/>
            <a:ext cx="0" cy="2159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Freeform 26"/>
          <p:cNvSpPr>
            <a:spLocks/>
          </p:cNvSpPr>
          <p:nvPr/>
        </p:nvSpPr>
        <p:spPr bwMode="auto">
          <a:xfrm>
            <a:off x="2483710" y="2780651"/>
            <a:ext cx="2519957" cy="395078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635" y="272"/>
              </a:cxn>
              <a:cxn ang="0">
                <a:pos x="1361" y="0"/>
              </a:cxn>
            </a:cxnLst>
            <a:rect l="0" t="0" r="r" b="b"/>
            <a:pathLst>
              <a:path w="1361" h="363">
                <a:moveTo>
                  <a:pt x="0" y="363"/>
                </a:moveTo>
                <a:cubicBezTo>
                  <a:pt x="204" y="347"/>
                  <a:pt x="408" y="332"/>
                  <a:pt x="635" y="272"/>
                </a:cubicBezTo>
                <a:cubicBezTo>
                  <a:pt x="862" y="212"/>
                  <a:pt x="1111" y="106"/>
                  <a:pt x="1361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2699741" y="2780650"/>
            <a:ext cx="3456452" cy="788987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998" y="454"/>
              </a:cxn>
              <a:cxn ang="0">
                <a:pos x="1723" y="272"/>
              </a:cxn>
              <a:cxn ang="0">
                <a:pos x="1905" y="0"/>
              </a:cxn>
            </a:cxnLst>
            <a:rect l="0" t="0" r="r" b="b"/>
            <a:pathLst>
              <a:path w="1905" h="635">
                <a:moveTo>
                  <a:pt x="0" y="635"/>
                </a:moveTo>
                <a:cubicBezTo>
                  <a:pt x="355" y="574"/>
                  <a:pt x="711" y="514"/>
                  <a:pt x="998" y="454"/>
                </a:cubicBezTo>
                <a:cubicBezTo>
                  <a:pt x="1285" y="394"/>
                  <a:pt x="1572" y="348"/>
                  <a:pt x="1723" y="272"/>
                </a:cubicBezTo>
                <a:cubicBezTo>
                  <a:pt x="1874" y="196"/>
                  <a:pt x="1889" y="98"/>
                  <a:pt x="1905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4643305" y="2420288"/>
            <a:ext cx="2808287" cy="1439862"/>
          </a:xfrm>
          <a:prstGeom prst="rect">
            <a:avLst/>
          </a:prstGeom>
          <a:noFill/>
          <a:ln w="19050" algn="ctr">
            <a:solidFill>
              <a:srgbClr val="FF0066"/>
            </a:solidFill>
            <a:prstDash val="dash"/>
            <a:miter lim="800000"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7308717" y="3067988"/>
            <a:ext cx="863600" cy="3968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CC0000"/>
                </a:solidFill>
              </a:rPr>
              <a:t>主板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7884980" y="2348850"/>
            <a:ext cx="863600" cy="3968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sz="2000" b="1">
                <a:solidFill>
                  <a:srgbClr val="008000"/>
                </a:solidFill>
              </a:rPr>
              <a:t>主机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7380155" y="5804838"/>
            <a:ext cx="863600" cy="3968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bg2"/>
                </a:solidFill>
              </a:rPr>
              <a:t>外设</a:t>
            </a:r>
          </a:p>
        </p:txBody>
      </p:sp>
      <p:sp>
        <p:nvSpPr>
          <p:cNvPr id="37" name="任意多边形 36"/>
          <p:cNvSpPr/>
          <p:nvPr/>
        </p:nvSpPr>
        <p:spPr bwMode="auto">
          <a:xfrm>
            <a:off x="3780692" y="3867003"/>
            <a:ext cx="1037493" cy="168666"/>
          </a:xfrm>
          <a:custGeom>
            <a:avLst/>
            <a:gdLst>
              <a:gd name="connsiteX0" fmla="*/ 0 w 1037493"/>
              <a:gd name="connsiteY0" fmla="*/ 98328 h 168666"/>
              <a:gd name="connsiteX1" fmla="*/ 501162 w 1037493"/>
              <a:gd name="connsiteY1" fmla="*/ 1612 h 168666"/>
              <a:gd name="connsiteX2" fmla="*/ 1037493 w 1037493"/>
              <a:gd name="connsiteY2" fmla="*/ 168666 h 1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493" h="168666">
                <a:moveTo>
                  <a:pt x="0" y="98328"/>
                </a:moveTo>
                <a:cubicBezTo>
                  <a:pt x="164123" y="44108"/>
                  <a:pt x="328247" y="-10111"/>
                  <a:pt x="501162" y="1612"/>
                </a:cubicBezTo>
                <a:cubicBezTo>
                  <a:pt x="674078" y="13335"/>
                  <a:pt x="1037493" y="168666"/>
                  <a:pt x="1037493" y="168666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任意多边形 37"/>
          <p:cNvSpPr/>
          <p:nvPr/>
        </p:nvSpPr>
        <p:spPr bwMode="auto">
          <a:xfrm>
            <a:off x="2411700" y="4376248"/>
            <a:ext cx="2724384" cy="1031021"/>
          </a:xfrm>
          <a:custGeom>
            <a:avLst/>
            <a:gdLst>
              <a:gd name="connsiteX0" fmla="*/ 0 w 2646485"/>
              <a:gd name="connsiteY0" fmla="*/ 2321 h 1031021"/>
              <a:gd name="connsiteX1" fmla="*/ 1345223 w 2646485"/>
              <a:gd name="connsiteY1" fmla="*/ 134206 h 1031021"/>
              <a:gd name="connsiteX2" fmla="*/ 1767254 w 2646485"/>
              <a:gd name="connsiteY2" fmla="*/ 863967 h 1031021"/>
              <a:gd name="connsiteX3" fmla="*/ 2646485 w 2646485"/>
              <a:gd name="connsiteY3" fmla="*/ 1031021 h 103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6485" h="1031021">
                <a:moveTo>
                  <a:pt x="0" y="2321"/>
                </a:moveTo>
                <a:cubicBezTo>
                  <a:pt x="525340" y="-3541"/>
                  <a:pt x="1050681" y="-9402"/>
                  <a:pt x="1345223" y="134206"/>
                </a:cubicBezTo>
                <a:cubicBezTo>
                  <a:pt x="1639765" y="277814"/>
                  <a:pt x="1550377" y="714498"/>
                  <a:pt x="1767254" y="863967"/>
                </a:cubicBezTo>
                <a:cubicBezTo>
                  <a:pt x="1984131" y="1013436"/>
                  <a:pt x="2502877" y="1003179"/>
                  <a:pt x="2646485" y="1031021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21779" y="5301118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kern="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（按连接的层次</a:t>
            </a:r>
            <a:r>
              <a:rPr lang="zh-CN" altLang="en-US" sz="28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57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/>
      <p:bldP spid="31" grpId="0"/>
      <p:bldP spid="32" grpId="0"/>
      <p:bldP spid="37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20</a:t>
            </a:fld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1774676" y="6093370"/>
            <a:ext cx="538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ISA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总线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标准时序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48122"/>
              </p:ext>
            </p:extLst>
          </p:nvPr>
        </p:nvGraphicFramePr>
        <p:xfrm>
          <a:off x="755470" y="297224"/>
          <a:ext cx="6803625" cy="576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73" name="Visio" r:id="rId4" imgW="7200934" imgH="6048270" progId="Visio.Drawing.15">
                  <p:embed/>
                </p:oleObj>
              </mc:Choice>
              <mc:Fallback>
                <p:oleObj name="Visio" r:id="rId4" imgW="7200934" imgH="6048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470" y="297224"/>
                        <a:ext cx="6803625" cy="5766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494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612FFF-B30C-4565-A1B1-709627972AC3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268413"/>
            <a:ext cx="8326437" cy="5184775"/>
          </a:xfrm>
        </p:spPr>
        <p:txBody>
          <a:bodyPr/>
          <a:lstStyle/>
          <a:p>
            <a:pPr marL="447675" indent="-447675">
              <a:buSzTx/>
              <a:buFont typeface="Wingdings" pitchFamily="2" charset="2"/>
              <a:buAutoNum type="arabicPeriod" startAt="6"/>
            </a:pPr>
            <a:r>
              <a:rPr lang="zh-CN" altLang="en-US" sz="2800" b="1" dirty="0">
                <a:latin typeface="Times New Roman" pitchFamily="18" charset="0"/>
              </a:rPr>
              <a:t>速度：</a:t>
            </a:r>
            <a:r>
              <a:rPr lang="en-US" altLang="zh-CN" sz="2800" b="1" dirty="0">
                <a:latin typeface="Times New Roman" pitchFamily="18" charset="0"/>
              </a:rPr>
              <a:t>CLK</a:t>
            </a:r>
            <a:r>
              <a:rPr lang="zh-CN" altLang="en-US" sz="2800" b="1" dirty="0">
                <a:latin typeface="Times New Roman" pitchFamily="18" charset="0"/>
              </a:rPr>
              <a:t>（</a:t>
            </a:r>
            <a:r>
              <a:rPr lang="en-US" altLang="zh-CN" sz="2800" b="1" dirty="0">
                <a:latin typeface="Times New Roman" pitchFamily="18" charset="0"/>
              </a:rPr>
              <a:t>B20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Output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en-US" altLang="zh-CN" sz="2800" b="1" dirty="0">
                <a:latin typeface="Times New Roman" pitchFamily="18" charset="0"/>
              </a:rPr>
              <a:t>4.77MHz </a:t>
            </a:r>
            <a:r>
              <a:rPr lang="en-US" altLang="zh-CN" sz="2800" b="1" dirty="0">
                <a:latin typeface="+mn-ea"/>
              </a:rPr>
              <a:t>→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8.33MHz</a:t>
            </a:r>
            <a:r>
              <a:rPr lang="zh-CN" altLang="en-US" sz="2800" b="1" dirty="0">
                <a:latin typeface="Times New Roman" pitchFamily="18" charset="0"/>
              </a:rPr>
              <a:t>（标准）</a:t>
            </a:r>
            <a:r>
              <a:rPr lang="zh-CN" altLang="en-US" sz="2800" b="1" dirty="0">
                <a:latin typeface="+mn-ea"/>
              </a:rPr>
              <a:t>→</a:t>
            </a:r>
            <a:r>
              <a:rPr lang="zh-CN" altLang="en-US" sz="2800" b="1" dirty="0"/>
              <a:t> </a:t>
            </a:r>
            <a:r>
              <a:rPr lang="en-US" altLang="zh-CN" sz="2800" b="1" dirty="0">
                <a:latin typeface="Times New Roman" pitchFamily="18" charset="0"/>
              </a:rPr>
              <a:t>12MHz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4692" name="Rectangle 4"/>
          <p:cNvSpPr>
            <a:spLocks noChangeArrowheads="1"/>
          </p:cNvSpPr>
          <p:nvPr/>
        </p:nvSpPr>
        <p:spPr bwMode="auto">
          <a:xfrm>
            <a:off x="466725" y="765175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sp>
        <p:nvSpPr>
          <p:cNvPr id="754693" name="Text Box 5"/>
          <p:cNvSpPr txBox="1">
            <a:spLocks noChangeArrowheads="1"/>
          </p:cNvSpPr>
          <p:nvPr/>
        </p:nvSpPr>
        <p:spPr bwMode="auto">
          <a:xfrm>
            <a:off x="107950" y="3357563"/>
            <a:ext cx="935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/>
              <a:t>时序</a:t>
            </a:r>
          </a:p>
        </p:txBody>
      </p:sp>
      <p:sp>
        <p:nvSpPr>
          <p:cNvPr id="754694" name="AutoShape 6"/>
          <p:cNvSpPr>
            <a:spLocks/>
          </p:cNvSpPr>
          <p:nvPr/>
        </p:nvSpPr>
        <p:spPr bwMode="auto">
          <a:xfrm>
            <a:off x="971550" y="2420938"/>
            <a:ext cx="360363" cy="2952750"/>
          </a:xfrm>
          <a:prstGeom prst="leftBrace">
            <a:avLst>
              <a:gd name="adj1" fmla="val 68282"/>
              <a:gd name="adj2" fmla="val 40699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695" name="Text Box 7"/>
          <p:cNvSpPr txBox="1">
            <a:spLocks noChangeArrowheads="1"/>
          </p:cNvSpPr>
          <p:nvPr/>
        </p:nvSpPr>
        <p:spPr bwMode="auto">
          <a:xfrm>
            <a:off x="1331913" y="2420938"/>
            <a:ext cx="20875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>
                <a:latin typeface="Times New Roman" pitchFamily="18" charset="0"/>
              </a:rPr>
              <a:t>8</a:t>
            </a:r>
            <a:r>
              <a:rPr lang="zh-CN" altLang="en-US" sz="2400" b="1">
                <a:latin typeface="Times New Roman" pitchFamily="18" charset="0"/>
              </a:rPr>
              <a:t>位</a:t>
            </a:r>
            <a:r>
              <a:rPr lang="en-US" altLang="zh-CN" sz="2400" b="1">
                <a:latin typeface="Times New Roman" pitchFamily="18" charset="0"/>
              </a:rPr>
              <a:t>I/O</a:t>
            </a:r>
            <a:r>
              <a:rPr lang="zh-CN" altLang="en-US" sz="2400" b="1">
                <a:latin typeface="Times New Roman" pitchFamily="18" charset="0"/>
              </a:rPr>
              <a:t>读</a:t>
            </a:r>
            <a:r>
              <a:rPr lang="en-US" altLang="zh-CN" sz="2400" b="1">
                <a:latin typeface="Times New Roman" pitchFamily="18" charset="0"/>
              </a:rPr>
              <a:t>/</a:t>
            </a:r>
            <a:r>
              <a:rPr lang="zh-CN" altLang="en-US" sz="2400" b="1">
                <a:latin typeface="Times New Roman" pitchFamily="18" charset="0"/>
              </a:rPr>
              <a:t>写</a:t>
            </a:r>
          </a:p>
        </p:txBody>
      </p:sp>
      <p:sp>
        <p:nvSpPr>
          <p:cNvPr id="754696" name="Text Box 8"/>
          <p:cNvSpPr txBox="1">
            <a:spLocks noChangeArrowheads="1"/>
          </p:cNvSpPr>
          <p:nvPr/>
        </p:nvSpPr>
        <p:spPr bwMode="auto">
          <a:xfrm>
            <a:off x="1331913" y="4941888"/>
            <a:ext cx="20875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>
                <a:latin typeface="Times New Roman" pitchFamily="18" charset="0"/>
              </a:rPr>
              <a:t>16</a:t>
            </a:r>
            <a:r>
              <a:rPr lang="zh-CN" altLang="en-US" sz="2400" b="1">
                <a:latin typeface="Times New Roman" pitchFamily="18" charset="0"/>
              </a:rPr>
              <a:t>位</a:t>
            </a:r>
            <a:r>
              <a:rPr lang="en-US" altLang="zh-CN" sz="2400" b="1">
                <a:latin typeface="Times New Roman" pitchFamily="18" charset="0"/>
              </a:rPr>
              <a:t>I/O</a:t>
            </a:r>
            <a:r>
              <a:rPr lang="zh-CN" altLang="en-US" sz="2400" b="1">
                <a:latin typeface="Times New Roman" pitchFamily="18" charset="0"/>
              </a:rPr>
              <a:t>读</a:t>
            </a:r>
            <a:r>
              <a:rPr lang="en-US" altLang="zh-CN" sz="2400" b="1">
                <a:latin typeface="Times New Roman" pitchFamily="18" charset="0"/>
              </a:rPr>
              <a:t>/</a:t>
            </a:r>
            <a:r>
              <a:rPr lang="zh-CN" altLang="en-US" sz="2400" b="1">
                <a:latin typeface="Times New Roman" pitchFamily="18" charset="0"/>
              </a:rPr>
              <a:t>写</a:t>
            </a:r>
          </a:p>
        </p:txBody>
      </p:sp>
      <p:sp>
        <p:nvSpPr>
          <p:cNvPr id="754697" name="AutoShape 9"/>
          <p:cNvSpPr>
            <a:spLocks/>
          </p:cNvSpPr>
          <p:nvPr/>
        </p:nvSpPr>
        <p:spPr bwMode="auto">
          <a:xfrm>
            <a:off x="3132138" y="2420938"/>
            <a:ext cx="360362" cy="1728787"/>
          </a:xfrm>
          <a:prstGeom prst="leftBrace">
            <a:avLst>
              <a:gd name="adj1" fmla="val 39978"/>
              <a:gd name="adj2" fmla="val 16667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698" name="Text Box 10"/>
          <p:cNvSpPr txBox="1">
            <a:spLocks noChangeArrowheads="1"/>
          </p:cNvSpPr>
          <p:nvPr/>
        </p:nvSpPr>
        <p:spPr bwMode="auto">
          <a:xfrm>
            <a:off x="3419475" y="2349500"/>
            <a:ext cx="5545138" cy="7318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1528763" indent="-1528763" algn="l"/>
            <a:r>
              <a:rPr lang="zh-CN" altLang="en-US" sz="2400" b="1">
                <a:latin typeface="Times New Roman" pitchFamily="18" charset="0"/>
              </a:rPr>
              <a:t>标准周期：</a:t>
            </a:r>
            <a:r>
              <a:rPr lang="en-US" altLang="zh-CN" b="1">
                <a:latin typeface="Times New Roman" pitchFamily="18" charset="0"/>
              </a:rPr>
              <a:t>T1 BALE</a:t>
            </a:r>
            <a:r>
              <a:rPr lang="zh-CN" altLang="en-US" b="1">
                <a:latin typeface="Times New Roman" pitchFamily="18" charset="0"/>
              </a:rPr>
              <a:t>有效；</a:t>
            </a:r>
            <a:r>
              <a:rPr lang="en-US" altLang="zh-CN" b="1">
                <a:latin typeface="Times New Roman" pitchFamily="18" charset="0"/>
              </a:rPr>
              <a:t>T2 </a:t>
            </a:r>
            <a:r>
              <a:rPr lang="zh-CN" altLang="en-US" b="1">
                <a:latin typeface="Times New Roman" pitchFamily="18" charset="0"/>
              </a:rPr>
              <a:t>读写控制信号有效；</a:t>
            </a:r>
            <a:r>
              <a:rPr lang="en-US" altLang="zh-CN" b="1">
                <a:latin typeface="Times New Roman" pitchFamily="18" charset="0"/>
              </a:rPr>
              <a:t>T3 T4 T5 </a:t>
            </a:r>
            <a:r>
              <a:rPr lang="zh-CN" altLang="en-US" b="1">
                <a:latin typeface="Times New Roman" pitchFamily="18" charset="0"/>
              </a:rPr>
              <a:t>等待；</a:t>
            </a:r>
            <a:r>
              <a:rPr lang="en-US" altLang="zh-CN" b="1">
                <a:latin typeface="Times New Roman" pitchFamily="18" charset="0"/>
              </a:rPr>
              <a:t>T6 </a:t>
            </a:r>
            <a:r>
              <a:rPr lang="zh-CN" altLang="en-US" b="1">
                <a:latin typeface="Times New Roman" pitchFamily="18" charset="0"/>
              </a:rPr>
              <a:t>锁存数据</a:t>
            </a:r>
          </a:p>
        </p:txBody>
      </p:sp>
      <p:sp>
        <p:nvSpPr>
          <p:cNvPr id="754699" name="Text Box 11"/>
          <p:cNvSpPr txBox="1">
            <a:spLocks noChangeArrowheads="1"/>
          </p:cNvSpPr>
          <p:nvPr/>
        </p:nvSpPr>
        <p:spPr bwMode="auto">
          <a:xfrm>
            <a:off x="3419475" y="3116263"/>
            <a:ext cx="55451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latin typeface="Times New Roman" pitchFamily="18" charset="0"/>
              </a:rPr>
              <a:t>延长周期：</a:t>
            </a:r>
            <a:r>
              <a:rPr lang="en-US" altLang="zh-CN" sz="2400" b="1" dirty="0">
                <a:latin typeface="Times New Roman" pitchFamily="18" charset="0"/>
              </a:rPr>
              <a:t>IOCHRDY </a:t>
            </a:r>
            <a:r>
              <a:rPr lang="en-US" altLang="zh-CN" sz="2400" b="1" dirty="0">
                <a:latin typeface="+mn-ea"/>
                <a:ea typeface="+mn-ea"/>
              </a:rPr>
              <a:t>→</a:t>
            </a:r>
            <a:r>
              <a:rPr lang="en-US" altLang="zh-CN" sz="2400" b="1" dirty="0">
                <a:latin typeface="Times New Roman" pitchFamily="18" charset="0"/>
              </a:rPr>
              <a:t> T6</a:t>
            </a:r>
            <a:r>
              <a:rPr lang="zh-CN" altLang="en-US" sz="2400" b="1" dirty="0">
                <a:latin typeface="Times New Roman" pitchFamily="18" charset="0"/>
              </a:rPr>
              <a:t>采样</a:t>
            </a:r>
          </a:p>
        </p:txBody>
      </p:sp>
      <p:sp>
        <p:nvSpPr>
          <p:cNvPr id="754700" name="Text Box 12"/>
          <p:cNvSpPr txBox="1">
            <a:spLocks noChangeArrowheads="1"/>
          </p:cNvSpPr>
          <p:nvPr/>
        </p:nvSpPr>
        <p:spPr bwMode="auto">
          <a:xfrm>
            <a:off x="3348038" y="3716338"/>
            <a:ext cx="5545137" cy="73183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marL="1789113" indent="-1789113" algn="l"/>
            <a:r>
              <a:rPr lang="zh-CN" altLang="en-US" sz="2400" b="1" dirty="0">
                <a:latin typeface="Times New Roman" pitchFamily="18" charset="0"/>
              </a:rPr>
              <a:t>零等待周期：</a:t>
            </a:r>
            <a:r>
              <a:rPr lang="en-US" altLang="zh-CN" b="1" dirty="0">
                <a:latin typeface="Times New Roman" pitchFamily="18" charset="0"/>
              </a:rPr>
              <a:t>0WS T3</a:t>
            </a:r>
            <a:r>
              <a:rPr lang="zh-CN" altLang="en-US" b="1" dirty="0">
                <a:latin typeface="Times New Roman" pitchFamily="18" charset="0"/>
              </a:rPr>
              <a:t>采样，若有效 </a:t>
            </a:r>
            <a:r>
              <a:rPr lang="en-US" altLang="zh-CN" b="1" dirty="0">
                <a:latin typeface="+mn-ea"/>
                <a:ea typeface="+mn-ea"/>
              </a:rPr>
              <a:t>→</a:t>
            </a:r>
            <a:r>
              <a:rPr lang="en-US" altLang="zh-CN" b="1" dirty="0">
                <a:latin typeface="Times New Roman" pitchFamily="18" charset="0"/>
              </a:rPr>
              <a:t> T3</a:t>
            </a:r>
            <a:r>
              <a:rPr lang="zh-CN" altLang="en-US" b="1" dirty="0">
                <a:latin typeface="Times New Roman" pitchFamily="18" charset="0"/>
              </a:rPr>
              <a:t>结束</a:t>
            </a:r>
            <a:r>
              <a:rPr lang="en-US" altLang="zh-CN" b="1" dirty="0">
                <a:latin typeface="Times New Roman" pitchFamily="18" charset="0"/>
              </a:rPr>
              <a:t>I/O</a:t>
            </a:r>
            <a:r>
              <a:rPr lang="zh-CN" altLang="en-US" b="1" dirty="0">
                <a:latin typeface="Times New Roman" pitchFamily="18" charset="0"/>
              </a:rPr>
              <a:t>读</a:t>
            </a:r>
            <a:r>
              <a:rPr lang="en-US" altLang="zh-CN" b="1" dirty="0">
                <a:latin typeface="Times New Roman" pitchFamily="18" charset="0"/>
              </a:rPr>
              <a:t>/</a:t>
            </a:r>
            <a:r>
              <a:rPr lang="zh-CN" altLang="en-US" b="1" dirty="0">
                <a:latin typeface="Times New Roman" pitchFamily="18" charset="0"/>
              </a:rPr>
              <a:t>写</a:t>
            </a:r>
          </a:p>
        </p:txBody>
      </p:sp>
      <p:sp>
        <p:nvSpPr>
          <p:cNvPr id="754701" name="AutoShape 13"/>
          <p:cNvSpPr>
            <a:spLocks/>
          </p:cNvSpPr>
          <p:nvPr/>
        </p:nvSpPr>
        <p:spPr bwMode="auto">
          <a:xfrm>
            <a:off x="3275013" y="4652963"/>
            <a:ext cx="360362" cy="1152525"/>
          </a:xfrm>
          <a:prstGeom prst="leftBrace">
            <a:avLst>
              <a:gd name="adj1" fmla="val 26652"/>
              <a:gd name="adj2" fmla="val 48208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2" name="Text Box 14"/>
          <p:cNvSpPr txBox="1">
            <a:spLocks noChangeArrowheads="1"/>
          </p:cNvSpPr>
          <p:nvPr/>
        </p:nvSpPr>
        <p:spPr bwMode="auto">
          <a:xfrm>
            <a:off x="3492500" y="4652963"/>
            <a:ext cx="43195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>
                <a:latin typeface="Times New Roman" pitchFamily="18" charset="0"/>
              </a:rPr>
              <a:t>标准周期：</a:t>
            </a:r>
            <a:r>
              <a:rPr lang="en-US" altLang="zh-CN" sz="2400" b="1">
                <a:latin typeface="Times New Roman" pitchFamily="18" charset="0"/>
              </a:rPr>
              <a:t>T1 T2 T3</a:t>
            </a:r>
          </a:p>
        </p:txBody>
      </p:sp>
      <p:sp>
        <p:nvSpPr>
          <p:cNvPr id="754703" name="Text Box 15"/>
          <p:cNvSpPr txBox="1">
            <a:spLocks noChangeArrowheads="1"/>
          </p:cNvSpPr>
          <p:nvPr/>
        </p:nvSpPr>
        <p:spPr bwMode="auto">
          <a:xfrm>
            <a:off x="3492500" y="5300663"/>
            <a:ext cx="15128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>
                <a:latin typeface="Times New Roman" pitchFamily="18" charset="0"/>
              </a:rPr>
              <a:t>延长周期</a:t>
            </a:r>
          </a:p>
        </p:txBody>
      </p:sp>
      <p:sp>
        <p:nvSpPr>
          <p:cNvPr id="754704" name="Text Box 16"/>
          <p:cNvSpPr txBox="1">
            <a:spLocks noChangeArrowheads="1"/>
          </p:cNvSpPr>
          <p:nvPr/>
        </p:nvSpPr>
        <p:spPr bwMode="auto">
          <a:xfrm>
            <a:off x="1116013" y="5876925"/>
            <a:ext cx="68421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要求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ISA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卡在译码条件成立的同时将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IOCS16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或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MEMCS16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</a:rPr>
              <a:t>置为低电平。</a:t>
            </a:r>
          </a:p>
        </p:txBody>
      </p:sp>
      <p:sp>
        <p:nvSpPr>
          <p:cNvPr id="754705" name="Line 17"/>
          <p:cNvSpPr>
            <a:spLocks noChangeShapeType="1"/>
          </p:cNvSpPr>
          <p:nvPr/>
        </p:nvSpPr>
        <p:spPr bwMode="auto">
          <a:xfrm>
            <a:off x="1835150" y="5445125"/>
            <a:ext cx="0" cy="5048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6" name="Line 18"/>
          <p:cNvSpPr>
            <a:spLocks noChangeShapeType="1"/>
          </p:cNvSpPr>
          <p:nvPr/>
        </p:nvSpPr>
        <p:spPr bwMode="auto">
          <a:xfrm>
            <a:off x="5264150" y="3879239"/>
            <a:ext cx="469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7" name="Line 19"/>
          <p:cNvSpPr>
            <a:spLocks noChangeShapeType="1"/>
          </p:cNvSpPr>
          <p:nvPr/>
        </p:nvSpPr>
        <p:spPr bwMode="auto">
          <a:xfrm>
            <a:off x="6021388" y="5943600"/>
            <a:ext cx="10461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8" name="Line 20"/>
          <p:cNvSpPr>
            <a:spLocks noChangeShapeType="1"/>
          </p:cNvSpPr>
          <p:nvPr/>
        </p:nvSpPr>
        <p:spPr bwMode="auto">
          <a:xfrm>
            <a:off x="1227138" y="6323013"/>
            <a:ext cx="14112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EF6E5-E7EB-4373-9F0B-5FD12EE831B6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268413"/>
            <a:ext cx="8326437" cy="1110807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6"/>
            </a:pPr>
            <a:r>
              <a:rPr lang="zh-CN" altLang="en-US" sz="2800" b="1" dirty="0">
                <a:latin typeface="Times New Roman" pitchFamily="18" charset="0"/>
              </a:rPr>
              <a:t>速度：</a:t>
            </a:r>
            <a:r>
              <a:rPr lang="en-US" altLang="zh-CN" sz="2800" b="1" dirty="0">
                <a:latin typeface="Times New Roman" pitchFamily="18" charset="0"/>
              </a:rPr>
              <a:t>CLK</a:t>
            </a:r>
            <a:r>
              <a:rPr lang="zh-CN" altLang="en-US" sz="2800" b="1" dirty="0">
                <a:latin typeface="Times New Roman" pitchFamily="18" charset="0"/>
              </a:rPr>
              <a:t>（</a:t>
            </a:r>
            <a:r>
              <a:rPr lang="en-US" altLang="zh-CN" sz="2800" b="1" dirty="0">
                <a:latin typeface="Times New Roman" pitchFamily="18" charset="0"/>
              </a:rPr>
              <a:t>B20</a:t>
            </a:r>
            <a:r>
              <a:rPr lang="zh-CN" altLang="en-US" sz="2800" b="1" dirty="0">
                <a:latin typeface="Times New Roman" pitchFamily="18" charset="0"/>
              </a:rPr>
              <a:t>，</a:t>
            </a:r>
            <a:r>
              <a:rPr lang="en-US" altLang="zh-CN" sz="2800" b="1" dirty="0">
                <a:latin typeface="Times New Roman" pitchFamily="18" charset="0"/>
              </a:rPr>
              <a:t>Output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en-US" altLang="zh-CN" sz="2800" b="1" dirty="0">
                <a:latin typeface="Times New Roman" pitchFamily="18" charset="0"/>
              </a:rPr>
              <a:t>4.77MHz </a:t>
            </a:r>
            <a:r>
              <a:rPr lang="en-US" altLang="zh-CN" sz="2800" b="1" dirty="0">
                <a:latin typeface="+mn-ea"/>
              </a:rPr>
              <a:t>→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8.33MHz</a:t>
            </a:r>
            <a:r>
              <a:rPr lang="zh-CN" altLang="en-US" sz="2800" b="1" dirty="0">
                <a:latin typeface="Times New Roman" pitchFamily="18" charset="0"/>
              </a:rPr>
              <a:t>（标准）</a:t>
            </a:r>
            <a:r>
              <a:rPr lang="zh-CN" altLang="en-US" sz="2800" b="1" dirty="0">
                <a:latin typeface="+mn-ea"/>
              </a:rPr>
              <a:t>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12MHz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5716" name="Rectangle 4"/>
          <p:cNvSpPr>
            <a:spLocks noChangeArrowheads="1"/>
          </p:cNvSpPr>
          <p:nvPr/>
        </p:nvSpPr>
        <p:spPr bwMode="auto">
          <a:xfrm>
            <a:off x="466725" y="765175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  <p:sp>
        <p:nvSpPr>
          <p:cNvPr id="755717" name="Text Box 5"/>
          <p:cNvSpPr txBox="1">
            <a:spLocks noChangeArrowheads="1"/>
          </p:cNvSpPr>
          <p:nvPr/>
        </p:nvSpPr>
        <p:spPr bwMode="auto">
          <a:xfrm>
            <a:off x="180975" y="3691900"/>
            <a:ext cx="935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 dirty="0"/>
              <a:t>速度</a:t>
            </a:r>
          </a:p>
        </p:txBody>
      </p:sp>
      <p:sp>
        <p:nvSpPr>
          <p:cNvPr id="755718" name="AutoShape 6"/>
          <p:cNvSpPr>
            <a:spLocks/>
          </p:cNvSpPr>
          <p:nvPr/>
        </p:nvSpPr>
        <p:spPr bwMode="auto">
          <a:xfrm>
            <a:off x="971550" y="2325480"/>
            <a:ext cx="360363" cy="3920582"/>
          </a:xfrm>
          <a:prstGeom prst="leftBrace">
            <a:avLst>
              <a:gd name="adj1" fmla="val 46323"/>
              <a:gd name="adj2" fmla="val 40699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19" name="Text Box 7"/>
          <p:cNvSpPr txBox="1">
            <a:spLocks noChangeArrowheads="1"/>
          </p:cNvSpPr>
          <p:nvPr/>
        </p:nvSpPr>
        <p:spPr bwMode="auto">
          <a:xfrm>
            <a:off x="1331913" y="2325480"/>
            <a:ext cx="2087562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>
                <a:latin typeface="Times New Roman" pitchFamily="18" charset="0"/>
              </a:rPr>
              <a:t>8</a:t>
            </a:r>
            <a:r>
              <a:rPr lang="zh-CN" altLang="en-US" sz="2400" b="1">
                <a:latin typeface="Times New Roman" pitchFamily="18" charset="0"/>
              </a:rPr>
              <a:t>位，</a:t>
            </a:r>
          </a:p>
          <a:p>
            <a:pPr algn="l"/>
            <a:r>
              <a:rPr lang="en-US" altLang="zh-CN" sz="2400" b="1">
                <a:latin typeface="Times New Roman" pitchFamily="18" charset="0"/>
              </a:rPr>
              <a:t>CLK=8MHz</a:t>
            </a:r>
          </a:p>
        </p:txBody>
      </p:sp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1331913" y="3788555"/>
            <a:ext cx="2087562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latin typeface="Times New Roman" pitchFamily="18" charset="0"/>
              </a:rPr>
              <a:t>16</a:t>
            </a:r>
            <a:r>
              <a:rPr lang="zh-CN" altLang="en-US" sz="2400" b="1" dirty="0">
                <a:latin typeface="Times New Roman" pitchFamily="18" charset="0"/>
              </a:rPr>
              <a:t>位，</a:t>
            </a:r>
          </a:p>
          <a:p>
            <a:pPr algn="l"/>
            <a:r>
              <a:rPr lang="zh-CN" altLang="en-US" sz="2400" b="1" dirty="0">
                <a:latin typeface="Times New Roman" pitchFamily="18" charset="0"/>
              </a:rPr>
              <a:t>标准周期</a:t>
            </a:r>
          </a:p>
        </p:txBody>
      </p:sp>
      <p:sp>
        <p:nvSpPr>
          <p:cNvPr id="755721" name="AutoShape 9"/>
          <p:cNvSpPr>
            <a:spLocks/>
          </p:cNvSpPr>
          <p:nvPr/>
        </p:nvSpPr>
        <p:spPr bwMode="auto">
          <a:xfrm>
            <a:off x="3132138" y="2204206"/>
            <a:ext cx="360362" cy="1272679"/>
          </a:xfrm>
          <a:prstGeom prst="leftBrace">
            <a:avLst>
              <a:gd name="adj1" fmla="val 39978"/>
              <a:gd name="adj2" fmla="val 45433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2" name="Text Box 10"/>
          <p:cNvSpPr txBox="1">
            <a:spLocks noChangeArrowheads="1"/>
          </p:cNvSpPr>
          <p:nvPr/>
        </p:nvSpPr>
        <p:spPr bwMode="auto">
          <a:xfrm>
            <a:off x="3419475" y="2250242"/>
            <a:ext cx="12969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latin typeface="Times New Roman" pitchFamily="18" charset="0"/>
              </a:rPr>
              <a:t>标准：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755724" name="Text Box 12"/>
          <p:cNvSpPr txBox="1">
            <a:spLocks noChangeArrowheads="1"/>
          </p:cNvSpPr>
          <p:nvPr/>
        </p:nvSpPr>
        <p:spPr bwMode="auto">
          <a:xfrm>
            <a:off x="3348038" y="3019685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latin typeface="Times New Roman" pitchFamily="18" charset="0"/>
              </a:rPr>
              <a:t>零等待：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755725" name="AutoShape 13"/>
          <p:cNvSpPr>
            <a:spLocks/>
          </p:cNvSpPr>
          <p:nvPr/>
        </p:nvSpPr>
        <p:spPr bwMode="auto">
          <a:xfrm>
            <a:off x="2771775" y="3709036"/>
            <a:ext cx="360363" cy="1164315"/>
          </a:xfrm>
          <a:prstGeom prst="leftBrace">
            <a:avLst>
              <a:gd name="adj1" fmla="val 29993"/>
              <a:gd name="adj2" fmla="val 47891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6" name="Text Box 14"/>
          <p:cNvSpPr txBox="1">
            <a:spLocks noChangeArrowheads="1"/>
          </p:cNvSpPr>
          <p:nvPr/>
        </p:nvSpPr>
        <p:spPr bwMode="auto">
          <a:xfrm>
            <a:off x="2987675" y="3696637"/>
            <a:ext cx="2303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latin typeface="Times New Roman" pitchFamily="18" charset="0"/>
              </a:rPr>
              <a:t>CLK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8MHz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</a:p>
        </p:txBody>
      </p:sp>
      <p:sp>
        <p:nvSpPr>
          <p:cNvPr id="755730" name="Text Box 18"/>
          <p:cNvSpPr txBox="1">
            <a:spLocks noChangeArrowheads="1"/>
          </p:cNvSpPr>
          <p:nvPr/>
        </p:nvSpPr>
        <p:spPr bwMode="auto">
          <a:xfrm>
            <a:off x="2987675" y="4436645"/>
            <a:ext cx="2447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latin typeface="Times New Roman" pitchFamily="18" charset="0"/>
              </a:rPr>
              <a:t>CLK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12MHz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</a:p>
        </p:txBody>
      </p:sp>
      <p:graphicFrame>
        <p:nvGraphicFramePr>
          <p:cNvPr id="7557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702164"/>
              </p:ext>
            </p:extLst>
          </p:nvPr>
        </p:nvGraphicFramePr>
        <p:xfrm>
          <a:off x="4519613" y="2070100"/>
          <a:ext cx="34194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035" name="公式" r:id="rId3" imgW="1701720" imgH="431640" progId="Equation.3">
                  <p:embed/>
                </p:oleObj>
              </mc:Choice>
              <mc:Fallback>
                <p:oleObj name="公式" r:id="rId3" imgW="1701720" imgH="431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2070100"/>
                        <a:ext cx="3419475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3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953578"/>
              </p:ext>
            </p:extLst>
          </p:nvPr>
        </p:nvGraphicFramePr>
        <p:xfrm>
          <a:off x="4503738" y="2790825"/>
          <a:ext cx="344328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036" name="公式" r:id="rId5" imgW="1714320" imgH="431640" progId="Equation.3">
                  <p:embed/>
                </p:oleObj>
              </mc:Choice>
              <mc:Fallback>
                <p:oleObj name="公式" r:id="rId5" imgW="1714320" imgH="431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2790825"/>
                        <a:ext cx="344328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3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659532"/>
              </p:ext>
            </p:extLst>
          </p:nvPr>
        </p:nvGraphicFramePr>
        <p:xfrm>
          <a:off x="5024438" y="3505322"/>
          <a:ext cx="390366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037" name="公式" r:id="rId7" imgW="1942920" imgH="431640" progId="Equation.3">
                  <p:embed/>
                </p:oleObj>
              </mc:Choice>
              <mc:Fallback>
                <p:oleObj name="公式" r:id="rId7" imgW="1942920" imgH="43164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505322"/>
                        <a:ext cx="3903662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573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8521"/>
              </p:ext>
            </p:extLst>
          </p:nvPr>
        </p:nvGraphicFramePr>
        <p:xfrm>
          <a:off x="5128601" y="4230688"/>
          <a:ext cx="36734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038" name="公式" r:id="rId9" imgW="1828800" imgH="431640" progId="Equation.3">
                  <p:embed/>
                </p:oleObj>
              </mc:Choice>
              <mc:Fallback>
                <p:oleObj name="公式" r:id="rId9" imgW="1828800" imgH="43164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601" y="4230688"/>
                        <a:ext cx="3673475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331913" y="5271045"/>
            <a:ext cx="2087562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latin typeface="Times New Roman" pitchFamily="18" charset="0"/>
              </a:rPr>
              <a:t>16</a:t>
            </a:r>
            <a:r>
              <a:rPr lang="zh-CN" altLang="en-US" sz="2400" b="1" dirty="0">
                <a:latin typeface="Times New Roman" pitchFamily="18" charset="0"/>
              </a:rPr>
              <a:t>位，</a:t>
            </a:r>
          </a:p>
          <a:p>
            <a:pPr algn="l"/>
            <a:r>
              <a:rPr lang="zh-CN" altLang="en-US" sz="2400" b="1" dirty="0" smtClean="0">
                <a:latin typeface="Times New Roman" pitchFamily="18" charset="0"/>
              </a:rPr>
              <a:t>压缩周期</a:t>
            </a:r>
            <a:endParaRPr lang="zh-CN" altLang="en-US" sz="2400" b="1" dirty="0">
              <a:latin typeface="Times New Roman" pitchFamily="18" charset="0"/>
            </a:endParaRPr>
          </a:p>
        </p:txBody>
      </p:sp>
      <p:sp>
        <p:nvSpPr>
          <p:cNvPr id="22" name="AutoShape 13"/>
          <p:cNvSpPr>
            <a:spLocks/>
          </p:cNvSpPr>
          <p:nvPr/>
        </p:nvSpPr>
        <p:spPr bwMode="auto">
          <a:xfrm>
            <a:off x="2771775" y="5156590"/>
            <a:ext cx="360363" cy="1249960"/>
          </a:xfrm>
          <a:prstGeom prst="leftBrace">
            <a:avLst>
              <a:gd name="adj1" fmla="val 29993"/>
              <a:gd name="adj2" fmla="val 47891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2987675" y="5156590"/>
            <a:ext cx="2303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>
                <a:latin typeface="Times New Roman" pitchFamily="18" charset="0"/>
              </a:rPr>
              <a:t>CLK</a:t>
            </a:r>
            <a:r>
              <a:rPr lang="zh-CN" altLang="en-US" sz="2400" b="1">
                <a:latin typeface="Times New Roman" pitchFamily="18" charset="0"/>
              </a:rPr>
              <a:t>＝</a:t>
            </a:r>
            <a:r>
              <a:rPr lang="en-US" altLang="zh-CN" sz="2400" b="1">
                <a:latin typeface="Times New Roman" pitchFamily="18" charset="0"/>
              </a:rPr>
              <a:t>8MHz</a:t>
            </a:r>
            <a:r>
              <a:rPr lang="zh-CN" altLang="en-US" sz="2400" b="1">
                <a:latin typeface="Times New Roman" pitchFamily="18" charset="0"/>
              </a:rPr>
              <a:t>：</a:t>
            </a: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987675" y="5949350"/>
            <a:ext cx="2447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 b="1" dirty="0">
                <a:latin typeface="Times New Roman" pitchFamily="18" charset="0"/>
              </a:rPr>
              <a:t>CLK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12MHz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</a:p>
        </p:txBody>
      </p:sp>
      <p:graphicFrame>
        <p:nvGraphicFramePr>
          <p:cNvPr id="2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52340"/>
              </p:ext>
            </p:extLst>
          </p:nvPr>
        </p:nvGraphicFramePr>
        <p:xfrm>
          <a:off x="5214938" y="5000625"/>
          <a:ext cx="3521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039" name="公式" r:id="rId11" imgW="1752480" imgH="431640" progId="Equation.3">
                  <p:embed/>
                </p:oleObj>
              </mc:Choice>
              <mc:Fallback>
                <p:oleObj name="公式" r:id="rId11" imgW="1752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5000625"/>
                        <a:ext cx="3521075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687210"/>
              </p:ext>
            </p:extLst>
          </p:nvPr>
        </p:nvGraphicFramePr>
        <p:xfrm>
          <a:off x="5164135" y="5743575"/>
          <a:ext cx="38004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040" name="公式" r:id="rId13" imgW="1892160" imgH="431640" progId="Equation.3">
                  <p:embed/>
                </p:oleObj>
              </mc:Choice>
              <mc:Fallback>
                <p:oleObj name="公式" r:id="rId13" imgW="1892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5" y="5743575"/>
                        <a:ext cx="3800475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FEF6E5-E7EB-4373-9F0B-5FD12EE831B6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420" y="1844780"/>
            <a:ext cx="8387332" cy="4608408"/>
          </a:xfrm>
        </p:spPr>
        <p:txBody>
          <a:bodyPr/>
          <a:lstStyle/>
          <a:p>
            <a:pPr marL="444500" indent="-444500">
              <a:spcBef>
                <a:spcPts val="600"/>
              </a:spcBef>
              <a:buSzTx/>
              <a:buFont typeface="Wingdings" pitchFamily="2" charset="2"/>
              <a:buAutoNum type="arabicPeriod" startAt="6"/>
            </a:pPr>
            <a:r>
              <a:rPr lang="zh-CN" altLang="en-US" sz="2800" b="1" dirty="0">
                <a:latin typeface="Times New Roman" pitchFamily="18" charset="0"/>
              </a:rPr>
              <a:t>速度</a:t>
            </a:r>
            <a:r>
              <a:rPr lang="zh-CN" altLang="en-US" sz="2800" b="1" dirty="0" smtClean="0">
                <a:latin typeface="Times New Roman" pitchFamily="18" charset="0"/>
              </a:rPr>
              <a:t>：</a:t>
            </a:r>
            <a:r>
              <a:rPr lang="en-US" altLang="zh-CN" dirty="0" smtClean="0"/>
              <a:t>EISA</a:t>
            </a:r>
            <a:r>
              <a:rPr lang="zh-CN" altLang="en-US" dirty="0" smtClean="0"/>
              <a:t>总线，频率</a:t>
            </a:r>
            <a:r>
              <a:rPr lang="en-US" altLang="zh-CN" dirty="0" smtClean="0"/>
              <a:t>8.33MHz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位数据位宽</a:t>
            </a:r>
            <a:endParaRPr lang="en-US" altLang="zh-CN" dirty="0" smtClean="0"/>
          </a:p>
          <a:p>
            <a:pPr lvl="1">
              <a:spcBef>
                <a:spcPts val="600"/>
              </a:spcBef>
              <a:buClr>
                <a:srgbClr val="FF6600"/>
              </a:buClr>
              <a:buFont typeface="Wingdings" panose="05000000000000000000" pitchFamily="2" charset="2"/>
              <a:buChar char="þ"/>
            </a:pPr>
            <a:r>
              <a:rPr lang="zh-CN" altLang="en-US" dirty="0" smtClean="0"/>
              <a:t>正常：</a:t>
            </a:r>
            <a:r>
              <a:rPr lang="en-US" altLang="zh-CN" dirty="0" smtClean="0"/>
              <a:t>2·CLK</a:t>
            </a:r>
            <a:r>
              <a:rPr lang="zh-CN" altLang="en-US" dirty="0" smtClean="0"/>
              <a:t>传送一次数据，</a:t>
            </a:r>
            <a:r>
              <a:rPr lang="en-US" altLang="zh-CN" dirty="0" smtClean="0"/>
              <a:t>16.66MB/s</a:t>
            </a:r>
          </a:p>
          <a:p>
            <a:pPr lvl="1">
              <a:spcBef>
                <a:spcPts val="600"/>
              </a:spcBef>
              <a:buClr>
                <a:srgbClr val="FF6600"/>
              </a:buClr>
              <a:buFont typeface="Wingdings" panose="05000000000000000000" pitchFamily="2" charset="2"/>
              <a:buChar char="þ"/>
            </a:pPr>
            <a:r>
              <a:rPr lang="zh-CN" altLang="en-US" b="1" dirty="0" smtClean="0">
                <a:latin typeface="Times New Roman" pitchFamily="18" charset="0"/>
              </a:rPr>
              <a:t>压缩周期：</a:t>
            </a:r>
            <a:r>
              <a:rPr lang="en-US" altLang="zh-CN" b="1" dirty="0" smtClean="0">
                <a:latin typeface="Times New Roman" pitchFamily="18" charset="0"/>
              </a:rPr>
              <a:t>1.5·</a:t>
            </a:r>
            <a:r>
              <a:rPr lang="en-US" altLang="zh-CN" dirty="0" smtClean="0"/>
              <a:t>CLK</a:t>
            </a:r>
            <a:r>
              <a:rPr lang="zh-CN" altLang="en-US" dirty="0" smtClean="0"/>
              <a:t>传送</a:t>
            </a:r>
            <a:r>
              <a:rPr lang="zh-CN" altLang="en-US" dirty="0"/>
              <a:t>一次数据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22.22MB/s</a:t>
            </a:r>
          </a:p>
          <a:p>
            <a:pPr lvl="1">
              <a:spcBef>
                <a:spcPts val="600"/>
              </a:spcBef>
              <a:buClr>
                <a:srgbClr val="FF6600"/>
              </a:buClr>
              <a:buFont typeface="Wingdings" panose="05000000000000000000" pitchFamily="2" charset="2"/>
              <a:buChar char="þ"/>
            </a:pPr>
            <a:r>
              <a:rPr lang="zh-CN" altLang="en-US" b="1" dirty="0" smtClean="0">
                <a:latin typeface="Times New Roman" pitchFamily="18" charset="0"/>
              </a:rPr>
              <a:t>突发：</a:t>
            </a:r>
            <a:r>
              <a:rPr lang="en-US" altLang="zh-CN" dirty="0"/>
              <a:t> </a:t>
            </a:r>
            <a:r>
              <a:rPr lang="en-US" altLang="zh-CN" dirty="0" smtClean="0"/>
              <a:t>1·CLK</a:t>
            </a:r>
            <a:r>
              <a:rPr lang="zh-CN" altLang="en-US" dirty="0" smtClean="0"/>
              <a:t>传送</a:t>
            </a:r>
            <a:r>
              <a:rPr lang="zh-CN" altLang="en-US" dirty="0"/>
              <a:t>一次数据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33.33MB/s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7557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5716" name="Rectangle 4"/>
          <p:cNvSpPr>
            <a:spLocks noChangeArrowheads="1"/>
          </p:cNvSpPr>
          <p:nvPr/>
        </p:nvSpPr>
        <p:spPr bwMode="auto">
          <a:xfrm>
            <a:off x="466725" y="765175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1718762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831412-1B1F-4388-8ABF-64E6459281C1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9288" y="1628775"/>
            <a:ext cx="8326437" cy="4824413"/>
          </a:xfrm>
        </p:spPr>
        <p:txBody>
          <a:bodyPr/>
          <a:lstStyle/>
          <a:p>
            <a:pPr marL="352425" indent="-352425"/>
            <a:r>
              <a:rPr lang="zh-CN" altLang="en-US" sz="2800" b="1">
                <a:latin typeface="Times New Roman" pitchFamily="18" charset="0"/>
              </a:rPr>
              <a:t>早期的</a:t>
            </a:r>
            <a:r>
              <a:rPr lang="en-US" altLang="zh-CN" sz="2800" b="1">
                <a:latin typeface="Times New Roman" pitchFamily="18" charset="0"/>
              </a:rPr>
              <a:t>PC</a:t>
            </a:r>
            <a:r>
              <a:rPr lang="zh-CN" altLang="en-US" sz="2800" b="1">
                <a:latin typeface="Times New Roman" pitchFamily="18" charset="0"/>
              </a:rPr>
              <a:t>机</a:t>
            </a:r>
          </a:p>
          <a:p>
            <a:pPr marL="352425" indent="-352425"/>
            <a:r>
              <a:rPr lang="zh-CN" altLang="en-US" sz="2800" b="1">
                <a:latin typeface="Times New Roman" pitchFamily="18" charset="0"/>
              </a:rPr>
              <a:t>后来：</a:t>
            </a:r>
            <a:r>
              <a:rPr lang="en-US" altLang="zh-CN" sz="2800" b="1">
                <a:latin typeface="Times New Roman" pitchFamily="18" charset="0"/>
              </a:rPr>
              <a:t>Pentium III </a:t>
            </a:r>
            <a:r>
              <a:rPr lang="zh-CN" altLang="en-US" sz="2800" b="1">
                <a:latin typeface="Times New Roman" pitchFamily="18" charset="0"/>
              </a:rPr>
              <a:t>主板</a:t>
            </a: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466725" y="908050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ISA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总线的体系结构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42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056182"/>
              </p:ext>
            </p:extLst>
          </p:nvPr>
        </p:nvGraphicFramePr>
        <p:xfrm>
          <a:off x="360363" y="169863"/>
          <a:ext cx="7451725" cy="649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69" name="Visio" r:id="rId3" imgW="9762270" imgH="8515902" progId="Visio.Drawing.11">
                  <p:embed/>
                </p:oleObj>
              </mc:Choice>
              <mc:Fallback>
                <p:oleObj name="Visio" r:id="rId3" imgW="9762270" imgH="8515902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69863"/>
                        <a:ext cx="7451725" cy="649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6372225" y="169863"/>
            <a:ext cx="2520375" cy="1530897"/>
          </a:xfrm>
          <a:prstGeom prst="rect">
            <a:avLst/>
          </a:prstGeom>
          <a:solidFill>
            <a:srgbClr val="FFFFCC"/>
          </a:solidFill>
          <a:ln w="38100" cap="flat" cmpd="sng" algn="ctr">
            <a:noFill/>
            <a:prstDash val="solid"/>
            <a:round/>
            <a:headEnd type="none" w="med" len="lg"/>
            <a:tailEnd type="triangl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34215" name="Text Box 7"/>
          <p:cNvSpPr txBox="1">
            <a:spLocks noChangeArrowheads="1"/>
          </p:cNvSpPr>
          <p:nvPr/>
        </p:nvSpPr>
        <p:spPr bwMode="auto">
          <a:xfrm>
            <a:off x="6165358" y="764813"/>
            <a:ext cx="8636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sz="2000" b="1" dirty="0"/>
              <a:t>南桥</a:t>
            </a:r>
          </a:p>
        </p:txBody>
      </p:sp>
      <p:sp>
        <p:nvSpPr>
          <p:cNvPr id="734216" name="Text Box 8"/>
          <p:cNvSpPr txBox="1">
            <a:spLocks noChangeArrowheads="1"/>
          </p:cNvSpPr>
          <p:nvPr/>
        </p:nvSpPr>
        <p:spPr bwMode="auto">
          <a:xfrm>
            <a:off x="7200898" y="188550"/>
            <a:ext cx="1763712" cy="16160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b="1" dirty="0">
                <a:latin typeface="Times New Roman" pitchFamily="18" charset="0"/>
              </a:rPr>
              <a:t>中断控制器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IDE</a:t>
            </a:r>
            <a:r>
              <a:rPr lang="zh-CN" altLang="en-US" sz="2000" b="1" dirty="0">
                <a:latin typeface="Times New Roman" pitchFamily="18" charset="0"/>
              </a:rPr>
              <a:t>控制器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USB</a:t>
            </a:r>
            <a:r>
              <a:rPr lang="zh-CN" altLang="en-US" sz="2000" b="1" dirty="0">
                <a:latin typeface="Times New Roman" pitchFamily="18" charset="0"/>
              </a:rPr>
              <a:t>主控制器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DMA</a:t>
            </a:r>
            <a:r>
              <a:rPr lang="zh-CN" altLang="en-US" sz="2000" b="1" dirty="0">
                <a:latin typeface="Times New Roman" pitchFamily="18" charset="0"/>
              </a:rPr>
              <a:t>控制器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       </a:t>
            </a:r>
            <a:r>
              <a:rPr lang="en-US" altLang="zh-CN" sz="2000" b="1" dirty="0">
                <a:latin typeface="宋体"/>
              </a:rPr>
              <a:t>……</a:t>
            </a:r>
            <a:endParaRPr lang="en-US" altLang="zh-CN" sz="2000" b="1" dirty="0">
              <a:latin typeface="Times New Roman" pitchFamily="18" charset="0"/>
            </a:endParaRPr>
          </a:p>
        </p:txBody>
      </p:sp>
      <p:sp>
        <p:nvSpPr>
          <p:cNvPr id="734217" name="AutoShape 9"/>
          <p:cNvSpPr>
            <a:spLocks/>
          </p:cNvSpPr>
          <p:nvPr/>
        </p:nvSpPr>
        <p:spPr bwMode="auto">
          <a:xfrm>
            <a:off x="6984998" y="259988"/>
            <a:ext cx="287337" cy="1368762"/>
          </a:xfrm>
          <a:prstGeom prst="leftBrace">
            <a:avLst>
              <a:gd name="adj1" fmla="val 41805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4218" name="Freeform 10"/>
          <p:cNvSpPr>
            <a:spLocks/>
          </p:cNvSpPr>
          <p:nvPr/>
        </p:nvSpPr>
        <p:spPr bwMode="auto">
          <a:xfrm>
            <a:off x="3635375" y="981075"/>
            <a:ext cx="2736850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998" y="453"/>
              </a:cxn>
              <a:cxn ang="0">
                <a:pos x="1724" y="0"/>
              </a:cxn>
            </a:cxnLst>
            <a:rect l="0" t="0" r="r" b="b"/>
            <a:pathLst>
              <a:path w="1724" h="1270">
                <a:moveTo>
                  <a:pt x="0" y="1270"/>
                </a:moveTo>
                <a:cubicBezTo>
                  <a:pt x="355" y="967"/>
                  <a:pt x="711" y="665"/>
                  <a:pt x="998" y="453"/>
                </a:cubicBezTo>
                <a:cubicBezTo>
                  <a:pt x="1285" y="241"/>
                  <a:pt x="1504" y="120"/>
                  <a:pt x="1724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3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34215" grpId="0"/>
      <p:bldP spid="734216" grpId="0"/>
      <p:bldP spid="734217" grpId="0" animBg="1"/>
      <p:bldP spid="7342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605FB-E620-4E4C-ACC4-ABAD8C471ACD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4.2</a:t>
            </a:r>
            <a:r>
              <a:rPr lang="en-US" altLang="zh-CN" dirty="0" smtClean="0">
                <a:ea typeface="黑体" pitchFamily="2" charset="-122"/>
              </a:rPr>
              <a:t>.1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 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内总线 	</a:t>
            </a:r>
            <a:r>
              <a:rPr lang="zh-CN" altLang="en-US" sz="2800" b="1" dirty="0" smtClean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sz="2800" b="1" dirty="0" smtClean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sz="2800" b="1" dirty="0" smtClean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827088" y="765175"/>
            <a:ext cx="799306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P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eripheral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C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omponent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nterconnect Local Bus</a:t>
            </a:r>
          </a:p>
        </p:txBody>
      </p:sp>
      <p:pic>
        <p:nvPicPr>
          <p:cNvPr id="7577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875" y="1844675"/>
            <a:ext cx="2686050" cy="28860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577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325" y="2133600"/>
            <a:ext cx="2981325" cy="25527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757766" name="Text Box 6"/>
          <p:cNvSpPr txBox="1">
            <a:spLocks noChangeArrowheads="1"/>
          </p:cNvSpPr>
          <p:nvPr/>
        </p:nvSpPr>
        <p:spPr bwMode="auto">
          <a:xfrm>
            <a:off x="1806575" y="4868863"/>
            <a:ext cx="1296988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Baby AT</a:t>
            </a:r>
          </a:p>
        </p:txBody>
      </p:sp>
      <p:sp>
        <p:nvSpPr>
          <p:cNvPr id="757767" name="Text Box 7"/>
          <p:cNvSpPr txBox="1">
            <a:spLocks noChangeArrowheads="1"/>
          </p:cNvSpPr>
          <p:nvPr/>
        </p:nvSpPr>
        <p:spPr bwMode="auto">
          <a:xfrm>
            <a:off x="5910263" y="4797425"/>
            <a:ext cx="8636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ATX</a:t>
            </a:r>
          </a:p>
        </p:txBody>
      </p:sp>
      <p:sp>
        <p:nvSpPr>
          <p:cNvPr id="757768" name="AutoShape 8"/>
          <p:cNvSpPr>
            <a:spLocks noChangeArrowheads="1"/>
          </p:cNvSpPr>
          <p:nvPr/>
        </p:nvSpPr>
        <p:spPr bwMode="auto">
          <a:xfrm>
            <a:off x="4787900" y="2420938"/>
            <a:ext cx="1079500" cy="1223962"/>
          </a:xfrm>
          <a:prstGeom prst="roundRect">
            <a:avLst>
              <a:gd name="adj" fmla="val 30509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769" name="AutoShape 9"/>
          <p:cNvSpPr>
            <a:spLocks noChangeArrowheads="1"/>
          </p:cNvSpPr>
          <p:nvPr/>
        </p:nvSpPr>
        <p:spPr bwMode="auto">
          <a:xfrm>
            <a:off x="1692275" y="2276475"/>
            <a:ext cx="1295400" cy="1296988"/>
          </a:xfrm>
          <a:prstGeom prst="roundRect">
            <a:avLst>
              <a:gd name="adj" fmla="val 30509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771" name="Text Box 11"/>
          <p:cNvSpPr txBox="1">
            <a:spLocks noChangeArrowheads="1"/>
          </p:cNvSpPr>
          <p:nvPr/>
        </p:nvSpPr>
        <p:spPr bwMode="auto">
          <a:xfrm>
            <a:off x="827088" y="1316038"/>
            <a:ext cx="3457575" cy="457200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>
                <a:latin typeface="Times New Roman" pitchFamily="18" charset="0"/>
              </a:rPr>
              <a:t>局部总线，</a:t>
            </a:r>
            <a:r>
              <a:rPr lang="en-US" altLang="zh-CN" sz="2400" b="1">
                <a:latin typeface="Times New Roman" pitchFamily="18" charset="0"/>
              </a:rPr>
              <a:t>1992</a:t>
            </a:r>
            <a:r>
              <a:rPr lang="zh-CN" altLang="en-US" sz="2400" b="1">
                <a:latin typeface="Times New Roman" pitchFamily="18" charset="0"/>
              </a:rPr>
              <a:t>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460" y="5714170"/>
            <a:ext cx="5976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0000FF"/>
                </a:solidFill>
              </a:rPr>
              <a:t>http://www.pcisig.com/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597A8D-C704-49DC-818D-01A33F2BCE58}" type="slidenum">
              <a:rPr lang="zh-CN" altLang="en-US"/>
              <a:pPr/>
              <a:t>27</a:t>
            </a:fld>
            <a:endParaRPr lang="en-US" altLang="zh-CN"/>
          </a:p>
        </p:txBody>
      </p:sp>
      <p:pic>
        <p:nvPicPr>
          <p:cNvPr id="7290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" y="588963"/>
            <a:ext cx="8677275" cy="55768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729096" name="Text Box 8"/>
          <p:cNvSpPr txBox="1">
            <a:spLocks noChangeArrowheads="1"/>
          </p:cNvSpPr>
          <p:nvPr/>
        </p:nvSpPr>
        <p:spPr bwMode="auto">
          <a:xfrm>
            <a:off x="827088" y="6237288"/>
            <a:ext cx="741680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ABIT KV7 Motherboard (AMD Athlon XP System Board Socket 462)</a:t>
            </a:r>
            <a:endParaRPr lang="zh-CN" altLang="en-US"/>
          </a:p>
        </p:txBody>
      </p:sp>
      <p:pic>
        <p:nvPicPr>
          <p:cNvPr id="72909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2550" y="476250"/>
            <a:ext cx="5203825" cy="6335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729099" name="Freeform 11"/>
          <p:cNvSpPr>
            <a:spLocks/>
          </p:cNvSpPr>
          <p:nvPr/>
        </p:nvSpPr>
        <p:spPr bwMode="auto">
          <a:xfrm>
            <a:off x="2916238" y="1185863"/>
            <a:ext cx="1727200" cy="658812"/>
          </a:xfrm>
          <a:custGeom>
            <a:avLst/>
            <a:gdLst/>
            <a:ahLst/>
            <a:cxnLst>
              <a:cxn ang="0">
                <a:pos x="0" y="370"/>
              </a:cxn>
              <a:cxn ang="0">
                <a:pos x="544" y="7"/>
              </a:cxn>
              <a:cxn ang="0">
                <a:pos x="1088" y="415"/>
              </a:cxn>
            </a:cxnLst>
            <a:rect l="0" t="0" r="r" b="b"/>
            <a:pathLst>
              <a:path w="1088" h="415">
                <a:moveTo>
                  <a:pt x="0" y="370"/>
                </a:moveTo>
                <a:cubicBezTo>
                  <a:pt x="181" y="185"/>
                  <a:pt x="363" y="0"/>
                  <a:pt x="544" y="7"/>
                </a:cubicBezTo>
                <a:cubicBezTo>
                  <a:pt x="725" y="14"/>
                  <a:pt x="906" y="214"/>
                  <a:pt x="1088" y="415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2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556740"/>
            <a:ext cx="8641200" cy="5040700"/>
          </a:xfrm>
        </p:spPr>
        <p:txBody>
          <a:bodyPr/>
          <a:lstStyle/>
          <a:p>
            <a:r>
              <a:rPr lang="en-US" altLang="zh-CN" dirty="0" smtClean="0"/>
              <a:t>1992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PCI 1.0</a:t>
            </a:r>
          </a:p>
          <a:p>
            <a:r>
              <a:rPr lang="en-US" altLang="zh-CN" dirty="0" smtClean="0"/>
              <a:t>1993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Compaq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Apple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DEC </a:t>
            </a:r>
            <a:r>
              <a:rPr lang="zh-CN" altLang="en-US" dirty="0" smtClean="0"/>
              <a:t>等多家公司联合成立</a:t>
            </a:r>
            <a:r>
              <a:rPr lang="en-US" altLang="zh-CN" dirty="0" smtClean="0">
                <a:solidFill>
                  <a:srgbClr val="CC0099"/>
                </a:solidFill>
              </a:rPr>
              <a:t>PCI-SIG</a:t>
            </a:r>
            <a:r>
              <a:rPr lang="en-US" altLang="zh-CN" dirty="0" smtClean="0">
                <a:latin typeface="+mn-ea"/>
              </a:rPr>
              <a:t>(</a:t>
            </a:r>
            <a:r>
              <a:rPr lang="en-US" altLang="zh-CN" dirty="0"/>
              <a:t>Peripheral Component Interconnect - Special Interest Group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 smtClean="0"/>
              <a:t>组织，发布</a:t>
            </a:r>
            <a:r>
              <a:rPr lang="en-US" altLang="zh-CN" dirty="0" smtClean="0"/>
              <a:t>PCI 2.0</a:t>
            </a:r>
            <a:r>
              <a:rPr lang="zh-CN" altLang="en-US" dirty="0" smtClean="0"/>
              <a:t>总线标准。</a:t>
            </a:r>
            <a:endParaRPr lang="en-US" altLang="zh-CN" dirty="0" smtClean="0"/>
          </a:p>
          <a:p>
            <a:r>
              <a:rPr lang="en-US" altLang="zh-CN" dirty="0" smtClean="0"/>
              <a:t>PCI-SIG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PCI 2.1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PCI 2.2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PCI 2.3</a:t>
            </a:r>
          </a:p>
          <a:p>
            <a:r>
              <a:rPr lang="en-US" altLang="zh-CN" dirty="0" smtClean="0"/>
              <a:t>2002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PCI 3.0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28</a:t>
            </a:fld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27088" y="765175"/>
            <a:ext cx="799306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P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eripheral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C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omponent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I</a:t>
            </a:r>
            <a:r>
              <a:rPr lang="en-US" altLang="zh-CN" sz="2800" b="1" dirty="0">
                <a:solidFill>
                  <a:schemeClr val="bg2"/>
                </a:solidFill>
                <a:latin typeface="Times New Roman" pitchFamily="18" charset="0"/>
                <a:ea typeface="黑体" pitchFamily="2" charset="-122"/>
              </a:rPr>
              <a:t>nterconnect Local Bus</a:t>
            </a:r>
          </a:p>
        </p:txBody>
      </p:sp>
      <p:sp>
        <p:nvSpPr>
          <p:cNvPr id="6" name="TextBox 12"/>
          <p:cNvSpPr txBox="1"/>
          <p:nvPr/>
        </p:nvSpPr>
        <p:spPr>
          <a:xfrm>
            <a:off x="971500" y="5157240"/>
            <a:ext cx="5976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0000FF"/>
                </a:solidFill>
              </a:rPr>
              <a:t>http://www.pcisig.com/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224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980660"/>
            <a:ext cx="8641200" cy="5616780"/>
          </a:xfrm>
        </p:spPr>
        <p:txBody>
          <a:bodyPr/>
          <a:lstStyle/>
          <a:p>
            <a:r>
              <a:rPr lang="en-US" altLang="zh-CN" dirty="0"/>
              <a:t>PCI</a:t>
            </a:r>
            <a:r>
              <a:rPr lang="zh-CN" altLang="zh-CN" dirty="0"/>
              <a:t>总线通过</a:t>
            </a:r>
            <a:r>
              <a:rPr lang="zh-CN" altLang="zh-CN" dirty="0">
                <a:solidFill>
                  <a:srgbClr val="FF0000"/>
                </a:solidFill>
              </a:rPr>
              <a:t>桥电路</a:t>
            </a:r>
            <a:r>
              <a:rPr lang="zh-CN" altLang="zh-CN" dirty="0"/>
              <a:t>同</a:t>
            </a:r>
            <a:r>
              <a:rPr lang="zh-CN" altLang="zh-CN" dirty="0">
                <a:solidFill>
                  <a:srgbClr val="0000FF"/>
                </a:solidFill>
              </a:rPr>
              <a:t>处理器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高速缓存</a:t>
            </a:r>
            <a:r>
              <a:rPr lang="zh-CN" altLang="zh-CN" dirty="0"/>
              <a:t>及</a:t>
            </a:r>
            <a:r>
              <a:rPr lang="zh-CN" altLang="zh-CN" dirty="0">
                <a:solidFill>
                  <a:srgbClr val="0000FF"/>
                </a:solidFill>
              </a:rPr>
              <a:t>存储器</a:t>
            </a:r>
            <a:r>
              <a:rPr lang="zh-CN" altLang="zh-CN" dirty="0" smtClean="0"/>
              <a:t>相连。</a:t>
            </a:r>
            <a:endParaRPr lang="en-US" altLang="zh-CN" dirty="0" smtClean="0"/>
          </a:p>
          <a:p>
            <a:r>
              <a:rPr lang="zh-CN" altLang="zh-CN" dirty="0" smtClean="0"/>
              <a:t>处理器</a:t>
            </a:r>
            <a:r>
              <a:rPr lang="zh-CN" altLang="zh-CN" dirty="0"/>
              <a:t>通过</a:t>
            </a:r>
            <a:r>
              <a:rPr lang="zh-CN" altLang="zh-CN" dirty="0">
                <a:solidFill>
                  <a:srgbClr val="FF0000"/>
                </a:solidFill>
              </a:rPr>
              <a:t>桥电路</a:t>
            </a:r>
            <a:r>
              <a:rPr lang="zh-CN" altLang="zh-CN" dirty="0"/>
              <a:t>能够访问映射于</a:t>
            </a:r>
            <a:r>
              <a:rPr lang="zh-CN" altLang="zh-CN" dirty="0">
                <a:solidFill>
                  <a:srgbClr val="0000FF"/>
                </a:solidFill>
              </a:rPr>
              <a:t>存储器空间</a:t>
            </a:r>
            <a:r>
              <a:rPr lang="zh-CN" altLang="zh-CN" dirty="0"/>
              <a:t>或</a:t>
            </a:r>
            <a:r>
              <a:rPr lang="en-US" altLang="zh-CN" dirty="0">
                <a:solidFill>
                  <a:srgbClr val="0000FF"/>
                </a:solidFill>
              </a:rPr>
              <a:t>I/O</a:t>
            </a:r>
            <a:r>
              <a:rPr lang="zh-CN" altLang="zh-CN" dirty="0">
                <a:solidFill>
                  <a:srgbClr val="0000FF"/>
                </a:solidFill>
              </a:rPr>
              <a:t>空间</a:t>
            </a:r>
            <a:r>
              <a:rPr lang="zh-CN" altLang="zh-CN" dirty="0"/>
              <a:t>的</a:t>
            </a:r>
            <a:r>
              <a:rPr lang="en-US" altLang="zh-CN" dirty="0"/>
              <a:t>PCI</a:t>
            </a:r>
            <a:r>
              <a:rPr lang="zh-CN" altLang="zh-CN" dirty="0"/>
              <a:t>设备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CC0099"/>
                </a:solidFill>
              </a:rPr>
              <a:t>PCI</a:t>
            </a:r>
            <a:r>
              <a:rPr lang="zh-CN" altLang="zh-CN" dirty="0">
                <a:solidFill>
                  <a:srgbClr val="CC0099"/>
                </a:solidFill>
              </a:rPr>
              <a:t>主控设备</a:t>
            </a:r>
            <a:r>
              <a:rPr lang="zh-CN" altLang="zh-CN" dirty="0"/>
              <a:t>通过</a:t>
            </a:r>
            <a:r>
              <a:rPr lang="zh-CN" altLang="zh-CN" dirty="0">
                <a:solidFill>
                  <a:srgbClr val="CC0099"/>
                </a:solidFill>
              </a:rPr>
              <a:t>桥电路</a:t>
            </a:r>
            <a:r>
              <a:rPr lang="zh-CN" altLang="zh-CN" dirty="0"/>
              <a:t>能够访问</a:t>
            </a:r>
            <a:r>
              <a:rPr lang="zh-CN" altLang="zh-CN" dirty="0">
                <a:solidFill>
                  <a:srgbClr val="0000FF"/>
                </a:solidFill>
              </a:rPr>
              <a:t>主存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rgbClr val="FF0000"/>
                </a:solidFill>
              </a:rPr>
              <a:t>扩展</a:t>
            </a:r>
            <a:r>
              <a:rPr lang="zh-CN" altLang="zh-CN" dirty="0">
                <a:solidFill>
                  <a:srgbClr val="FF0000"/>
                </a:solidFill>
              </a:rPr>
              <a:t>总线桥电路</a:t>
            </a:r>
            <a:r>
              <a:rPr lang="zh-CN" altLang="zh-CN" dirty="0"/>
              <a:t>可在</a:t>
            </a:r>
            <a:r>
              <a:rPr lang="en-US" altLang="zh-CN" dirty="0"/>
              <a:t>PCI</a:t>
            </a:r>
            <a:r>
              <a:rPr lang="zh-CN" altLang="zh-CN" dirty="0"/>
              <a:t>总线上兼容</a:t>
            </a:r>
            <a:r>
              <a:rPr lang="en-US" altLang="zh-CN" dirty="0">
                <a:solidFill>
                  <a:srgbClr val="008000"/>
                </a:solidFill>
              </a:rPr>
              <a:t>ISA</a:t>
            </a:r>
            <a:r>
              <a:rPr lang="zh-CN" altLang="zh-CN" dirty="0"/>
              <a:t>、</a:t>
            </a:r>
            <a:r>
              <a:rPr lang="en-US" altLang="zh-CN" dirty="0">
                <a:solidFill>
                  <a:srgbClr val="008000"/>
                </a:solidFill>
              </a:rPr>
              <a:t>EISA</a:t>
            </a:r>
            <a:r>
              <a:rPr lang="zh-CN" altLang="zh-CN" dirty="0"/>
              <a:t>等</a:t>
            </a:r>
            <a:r>
              <a:rPr lang="en-US" altLang="zh-CN" dirty="0"/>
              <a:t>I/O</a:t>
            </a:r>
            <a:r>
              <a:rPr lang="zh-CN" altLang="zh-CN" dirty="0"/>
              <a:t>扩展总线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PCI</a:t>
            </a:r>
            <a:r>
              <a:rPr lang="zh-CN" altLang="zh-CN" dirty="0"/>
              <a:t>总线连接的外部设备包括网卡、声卡、显卡、硬盘</a:t>
            </a:r>
            <a:r>
              <a:rPr lang="zh-CN" altLang="zh-CN" dirty="0" smtClean="0"/>
              <a:t>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PCI</a:t>
            </a:r>
            <a:r>
              <a:rPr lang="zh-CN" altLang="zh-CN" dirty="0"/>
              <a:t>接口的</a:t>
            </a:r>
            <a:r>
              <a:rPr lang="zh-CN" altLang="zh-CN" dirty="0">
                <a:solidFill>
                  <a:srgbClr val="0000FF"/>
                </a:solidFill>
              </a:rPr>
              <a:t>显卡</a:t>
            </a:r>
            <a:r>
              <a:rPr lang="zh-CN" altLang="zh-CN" dirty="0"/>
              <a:t>很快被后续的</a:t>
            </a:r>
            <a:r>
              <a:rPr lang="en-US" altLang="zh-CN" dirty="0">
                <a:solidFill>
                  <a:srgbClr val="0000FF"/>
                </a:solidFill>
              </a:rPr>
              <a:t>AGP</a:t>
            </a:r>
            <a:r>
              <a:rPr lang="zh-CN" altLang="zh-CN" dirty="0"/>
              <a:t>和</a:t>
            </a:r>
            <a:r>
              <a:rPr lang="en-US" altLang="zh-CN" dirty="0">
                <a:solidFill>
                  <a:srgbClr val="0000FF"/>
                </a:solidFill>
              </a:rPr>
              <a:t>PCI Express</a:t>
            </a:r>
            <a:r>
              <a:rPr lang="zh-CN" altLang="zh-CN" dirty="0"/>
              <a:t>所取代。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1327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总线概述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总线的</a:t>
            </a:r>
            <a:r>
              <a:rPr lang="zh-CN" altLang="en-US" dirty="0" smtClean="0">
                <a:solidFill>
                  <a:srgbClr val="0000FF"/>
                </a:solidFill>
              </a:rPr>
              <a:t>分类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70C0"/>
                </a:solidFill>
              </a:rPr>
              <a:t>（按数据传输位数</a:t>
            </a:r>
            <a:r>
              <a:rPr lang="zh-CN" altLang="en-US" dirty="0">
                <a:solidFill>
                  <a:srgbClr val="0070C0"/>
                </a:solidFill>
              </a:rPr>
              <a:t>）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并行总线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984250" lvl="2" indent="-266700"/>
            <a:r>
              <a:rPr lang="zh-CN" altLang="zh-CN" sz="2400" dirty="0"/>
              <a:t>采用多条数据线对数据各位进行同时</a:t>
            </a:r>
            <a:r>
              <a:rPr lang="zh-CN" altLang="zh-CN" sz="2400" dirty="0" smtClean="0"/>
              <a:t>传输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984250" lvl="2" indent="-266700"/>
            <a:r>
              <a:rPr lang="zh-CN" altLang="zh-CN" sz="2400" dirty="0"/>
              <a:t>仅适宜计算机</a:t>
            </a:r>
            <a:r>
              <a:rPr lang="zh-CN" altLang="zh-CN" sz="2400" dirty="0">
                <a:solidFill>
                  <a:srgbClr val="CC0066"/>
                </a:solidFill>
              </a:rPr>
              <a:t>内部</a:t>
            </a:r>
            <a:r>
              <a:rPr lang="zh-CN" altLang="zh-CN" sz="2400" dirty="0"/>
              <a:t>高速部件</a:t>
            </a:r>
            <a:r>
              <a:rPr lang="zh-CN" altLang="zh-CN" sz="2400" dirty="0">
                <a:solidFill>
                  <a:srgbClr val="CC0066"/>
                </a:solidFill>
              </a:rPr>
              <a:t>近距离</a:t>
            </a:r>
            <a:r>
              <a:rPr lang="zh-CN" altLang="zh-CN" sz="2400" dirty="0"/>
              <a:t>连接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1257300" lvl="3" indent="-273050"/>
            <a:r>
              <a:rPr lang="zh-CN" altLang="zh-CN" sz="2400" dirty="0"/>
              <a:t>高频率使发送端原本同步的数据到达接收端时出现</a:t>
            </a:r>
            <a:r>
              <a:rPr lang="zh-CN" altLang="zh-CN" sz="2400" dirty="0">
                <a:solidFill>
                  <a:srgbClr val="FF0000"/>
                </a:solidFill>
              </a:rPr>
              <a:t>时钟</a:t>
            </a:r>
            <a:r>
              <a:rPr lang="zh-CN" altLang="zh-CN" sz="2400" dirty="0" smtClean="0">
                <a:solidFill>
                  <a:srgbClr val="FF0000"/>
                </a:solidFill>
              </a:rPr>
              <a:t>偏移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1257300" lvl="3" indent="-273050"/>
            <a:r>
              <a:rPr lang="zh-CN" altLang="zh-CN" sz="2400" dirty="0"/>
              <a:t>高频率会加剧空间距离很近的多条数据线间的</a:t>
            </a:r>
            <a:r>
              <a:rPr lang="zh-CN" altLang="zh-CN" sz="2400" dirty="0">
                <a:solidFill>
                  <a:srgbClr val="FF0000"/>
                </a:solidFill>
              </a:rPr>
              <a:t>串扰</a:t>
            </a:r>
            <a:r>
              <a:rPr lang="zh-CN" altLang="zh-CN" sz="2400" dirty="0"/>
              <a:t>。</a:t>
            </a:r>
            <a:endParaRPr lang="en-US" altLang="zh-CN" sz="2400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串行总线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984250" lvl="2" indent="-266700"/>
            <a:r>
              <a:rPr lang="zh-CN" altLang="zh-CN" sz="2400" dirty="0"/>
              <a:t>采用一条数据线逐位</a:t>
            </a:r>
            <a:r>
              <a:rPr lang="zh-CN" altLang="zh-CN" sz="2400" dirty="0" smtClean="0"/>
              <a:t>传输</a:t>
            </a:r>
            <a:r>
              <a:rPr lang="zh-CN" altLang="zh-CN" sz="2400" dirty="0"/>
              <a:t>各位</a:t>
            </a:r>
            <a:r>
              <a:rPr lang="zh-CN" altLang="zh-CN" sz="2400" dirty="0" smtClean="0"/>
              <a:t>数据。</a:t>
            </a:r>
            <a:endParaRPr lang="en-US" altLang="zh-CN" sz="2400" dirty="0" smtClean="0"/>
          </a:p>
          <a:p>
            <a:pPr marL="984250" lvl="2" indent="-266700"/>
            <a:r>
              <a:rPr lang="zh-CN" altLang="zh-CN" sz="2400" dirty="0"/>
              <a:t>无需考虑时钟偏移和串扰问题，故可通过提高频率来提高数据传输率。</a:t>
            </a:r>
            <a:endParaRPr lang="en-US" altLang="zh-CN" sz="2400" dirty="0" smtClean="0"/>
          </a:p>
          <a:p>
            <a:pPr marL="984250" lvl="2" indent="-266700"/>
            <a:r>
              <a:rPr lang="zh-CN" altLang="zh-CN" sz="2400" dirty="0"/>
              <a:t>常用于</a:t>
            </a:r>
            <a:r>
              <a:rPr lang="zh-CN" altLang="zh-CN" sz="2400" dirty="0">
                <a:solidFill>
                  <a:srgbClr val="CC0066"/>
                </a:solidFill>
              </a:rPr>
              <a:t>长距离</a:t>
            </a:r>
            <a:r>
              <a:rPr lang="zh-CN" altLang="zh-CN" sz="2400" dirty="0"/>
              <a:t>通信及</a:t>
            </a:r>
            <a:r>
              <a:rPr lang="zh-CN" altLang="zh-CN" sz="2400" dirty="0" smtClean="0">
                <a:solidFill>
                  <a:srgbClr val="CC0066"/>
                </a:solidFill>
              </a:rPr>
              <a:t>计算机网络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984250" lvl="2" indent="-266700"/>
            <a:r>
              <a:rPr lang="zh-CN" altLang="zh-CN" sz="2400" dirty="0" smtClean="0"/>
              <a:t>在</a:t>
            </a:r>
            <a:r>
              <a:rPr lang="zh-CN" altLang="zh-CN" sz="2400" dirty="0">
                <a:solidFill>
                  <a:srgbClr val="CC0066"/>
                </a:solidFill>
              </a:rPr>
              <a:t>短距离</a:t>
            </a:r>
            <a:r>
              <a:rPr lang="zh-CN" altLang="zh-CN" sz="2400" dirty="0"/>
              <a:t>应用中性能也已超过并行总线。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4384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0140" y="1052670"/>
            <a:ext cx="2448340" cy="5040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PCI </a:t>
            </a:r>
            <a:r>
              <a:rPr lang="zh-CN" altLang="zh-CN" sz="2400" dirty="0" smtClean="0">
                <a:solidFill>
                  <a:srgbClr val="0000FF"/>
                </a:solidFill>
              </a:rPr>
              <a:t>总线结构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30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4808"/>
              </p:ext>
            </p:extLst>
          </p:nvPr>
        </p:nvGraphicFramePr>
        <p:xfrm>
          <a:off x="899490" y="1052670"/>
          <a:ext cx="7425121" cy="496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91" name="Visio" r:id="rId4" imgW="5057699" imgH="3381480" progId="Visio.Drawing.15">
                  <p:embed/>
                </p:oleObj>
              </mc:Choice>
              <mc:Fallback>
                <p:oleObj name="Visio" r:id="rId4" imgW="5057699" imgH="33814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490" y="1052670"/>
                        <a:ext cx="7425121" cy="496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811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963AEB-959E-4E43-9D0F-DB6F05D5A7B6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 smtClean="0">
                <a:solidFill>
                  <a:srgbClr val="006600"/>
                </a:solidFill>
                <a:ea typeface="黑体" pitchFamily="2" charset="-122"/>
              </a:rPr>
              <a:t>二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5879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49288" y="1265238"/>
            <a:ext cx="8105775" cy="5435600"/>
          </a:xfrm>
          <a:noFill/>
          <a:ln/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 dirty="0">
                <a:latin typeface="Times New Roman" pitchFamily="18" charset="0"/>
              </a:rPr>
              <a:t>不依赖于处理器：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更换</a:t>
            </a:r>
            <a:r>
              <a:rPr lang="en-US" altLang="zh-CN" sz="2800" b="1" dirty="0">
                <a:latin typeface="Times New Roman" pitchFamily="18" charset="0"/>
              </a:rPr>
              <a:t>CPU </a:t>
            </a:r>
            <a:r>
              <a:rPr lang="en-US" altLang="zh-CN" sz="2800" b="1" dirty="0">
                <a:latin typeface="+mn-ea"/>
              </a:rPr>
              <a:t>→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zh-CN" altLang="en-US" sz="2800" b="1" dirty="0">
                <a:latin typeface="Times New Roman" pitchFamily="18" charset="0"/>
              </a:rPr>
              <a:t>换</a:t>
            </a:r>
            <a:r>
              <a:rPr lang="en-US" altLang="zh-CN" sz="2800" b="1" dirty="0">
                <a:latin typeface="Times New Roman" pitchFamily="18" charset="0"/>
              </a:rPr>
              <a:t>PCI</a:t>
            </a:r>
            <a:r>
              <a:rPr lang="zh-CN" altLang="en-US" sz="2800" b="1" dirty="0">
                <a:latin typeface="Times New Roman" pitchFamily="18" charset="0"/>
              </a:rPr>
              <a:t>桥路即可</a:t>
            </a:r>
            <a:r>
              <a:rPr lang="en-US" altLang="zh-CN" dirty="0">
                <a:latin typeface="+mn-ea"/>
              </a:rPr>
              <a:t>→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zh-CN" altLang="en-US" sz="2800" b="1" dirty="0">
                <a:latin typeface="Times New Roman" pitchFamily="18" charset="0"/>
              </a:rPr>
              <a:t>使</a:t>
            </a:r>
            <a:r>
              <a:rPr lang="en-US" altLang="zh-CN" sz="2800" b="1" dirty="0">
                <a:latin typeface="Times New Roman" pitchFamily="18" charset="0"/>
              </a:rPr>
              <a:t>PCI</a:t>
            </a:r>
            <a:r>
              <a:rPr lang="zh-CN" altLang="en-US" sz="2800" b="1" dirty="0">
                <a:latin typeface="Times New Roman" pitchFamily="18" charset="0"/>
              </a:rPr>
              <a:t>总线能为</a:t>
            </a:r>
            <a:r>
              <a:rPr lang="en-US" altLang="zh-CN" sz="2800" b="1" dirty="0">
                <a:latin typeface="Times New Roman" pitchFamily="18" charset="0"/>
              </a:rPr>
              <a:t>I/O</a:t>
            </a:r>
            <a:r>
              <a:rPr lang="zh-CN" altLang="en-US" sz="2800" b="1" dirty="0">
                <a:latin typeface="Times New Roman" pitchFamily="18" charset="0"/>
              </a:rPr>
              <a:t>功能而优化</a:t>
            </a:r>
          </a:p>
        </p:txBody>
      </p:sp>
      <p:sp>
        <p:nvSpPr>
          <p:cNvPr id="758797" name="Rectangle 13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一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 PCI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总线的特点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endParaRPr lang="zh-CN" altLang="en-US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758798" name="Rectangle 14"/>
          <p:cNvSpPr>
            <a:spLocks noChangeArrowheads="1"/>
          </p:cNvSpPr>
          <p:nvPr/>
        </p:nvSpPr>
        <p:spPr bwMode="auto">
          <a:xfrm>
            <a:off x="2843213" y="3138488"/>
            <a:ext cx="1223962" cy="7207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en-US" altLang="zh-CN" sz="2400" b="1">
                <a:latin typeface="Times New Roman" pitchFamily="18" charset="0"/>
              </a:rPr>
              <a:t>CPU</a:t>
            </a:r>
          </a:p>
        </p:txBody>
      </p:sp>
      <p:sp>
        <p:nvSpPr>
          <p:cNvPr id="758799" name="Rectangle 15"/>
          <p:cNvSpPr>
            <a:spLocks noChangeArrowheads="1"/>
          </p:cNvSpPr>
          <p:nvPr/>
        </p:nvSpPr>
        <p:spPr bwMode="auto">
          <a:xfrm>
            <a:off x="2843213" y="4364038"/>
            <a:ext cx="1223962" cy="7207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en-US" altLang="zh-CN" sz="2400" b="1">
                <a:latin typeface="Times New Roman" pitchFamily="18" charset="0"/>
              </a:rPr>
              <a:t>PCI</a:t>
            </a:r>
            <a:r>
              <a:rPr lang="zh-CN" altLang="en-US" sz="2400" b="1">
                <a:latin typeface="Times New Roman" pitchFamily="18" charset="0"/>
              </a:rPr>
              <a:t>桥</a:t>
            </a:r>
          </a:p>
        </p:txBody>
      </p:sp>
      <p:sp>
        <p:nvSpPr>
          <p:cNvPr id="758800" name="Line 16"/>
          <p:cNvSpPr>
            <a:spLocks noChangeShapeType="1"/>
          </p:cNvSpPr>
          <p:nvPr/>
        </p:nvSpPr>
        <p:spPr bwMode="auto">
          <a:xfrm>
            <a:off x="3419475" y="3860800"/>
            <a:ext cx="0" cy="504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801" name="Line 17"/>
          <p:cNvSpPr>
            <a:spLocks noChangeShapeType="1"/>
          </p:cNvSpPr>
          <p:nvPr/>
        </p:nvSpPr>
        <p:spPr bwMode="auto">
          <a:xfrm>
            <a:off x="3419475" y="5084763"/>
            <a:ext cx="0" cy="504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802" name="Line 18"/>
          <p:cNvSpPr>
            <a:spLocks noChangeShapeType="1"/>
          </p:cNvSpPr>
          <p:nvPr/>
        </p:nvSpPr>
        <p:spPr bwMode="auto">
          <a:xfrm>
            <a:off x="3419475" y="5589588"/>
            <a:ext cx="28082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803" name="Text Box 19"/>
          <p:cNvSpPr txBox="1">
            <a:spLocks noChangeArrowheads="1"/>
          </p:cNvSpPr>
          <p:nvPr/>
        </p:nvSpPr>
        <p:spPr bwMode="auto">
          <a:xfrm>
            <a:off x="4787900" y="5132388"/>
            <a:ext cx="16557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PCI Bus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ADE66E-A508-4538-AEA8-D21E9C2DAC32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 smtClean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9288" y="1196690"/>
            <a:ext cx="8105775" cy="5400960"/>
          </a:xfrm>
          <a:noFill/>
          <a:ln/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扩充性</a:t>
            </a:r>
            <a:r>
              <a:rPr lang="zh-CN" altLang="en-US" sz="2800" b="1" dirty="0" smtClean="0">
                <a:latin typeface="Times New Roman" pitchFamily="18" charset="0"/>
              </a:rPr>
              <a:t>好、多总线共存：</a:t>
            </a:r>
            <a:r>
              <a:rPr lang="zh-CN" altLang="en-US" sz="2800" b="1" dirty="0">
                <a:latin typeface="Times New Roman" pitchFamily="18" charset="0"/>
              </a:rPr>
              <a:t/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400" b="1" dirty="0">
                <a:latin typeface="Times New Roman" pitchFamily="18" charset="0"/>
              </a:rPr>
              <a:t>挂多个设备，驱动能力不够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+mn-ea"/>
              </a:rPr>
              <a:t>→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</a:rPr>
              <a:t>采用多</a:t>
            </a:r>
            <a:r>
              <a:rPr lang="en-US" altLang="zh-CN" sz="2400" b="1" dirty="0">
                <a:latin typeface="Times New Roman" pitchFamily="18" charset="0"/>
              </a:rPr>
              <a:t>PCI</a:t>
            </a:r>
            <a:r>
              <a:rPr lang="zh-CN" altLang="en-US" sz="2400" b="1" dirty="0">
                <a:latin typeface="Times New Roman" pitchFamily="18" charset="0"/>
              </a:rPr>
              <a:t>总线结构</a:t>
            </a:r>
          </a:p>
        </p:txBody>
      </p:sp>
      <p:sp>
        <p:nvSpPr>
          <p:cNvPr id="759812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一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PCI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总线的特点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endParaRPr lang="zh-CN" altLang="en-US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759813" name="Rectangle 5"/>
          <p:cNvSpPr>
            <a:spLocks noChangeArrowheads="1"/>
          </p:cNvSpPr>
          <p:nvPr/>
        </p:nvSpPr>
        <p:spPr bwMode="auto">
          <a:xfrm>
            <a:off x="1258888" y="2133600"/>
            <a:ext cx="935037" cy="5762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en-US" altLang="zh-CN" sz="2400" b="1">
                <a:latin typeface="Times New Roman" pitchFamily="18" charset="0"/>
              </a:rPr>
              <a:t>CPU</a:t>
            </a:r>
          </a:p>
        </p:txBody>
      </p:sp>
      <p:sp>
        <p:nvSpPr>
          <p:cNvPr id="759814" name="Rectangle 6"/>
          <p:cNvSpPr>
            <a:spLocks noChangeArrowheads="1"/>
          </p:cNvSpPr>
          <p:nvPr/>
        </p:nvSpPr>
        <p:spPr bwMode="auto">
          <a:xfrm>
            <a:off x="2771775" y="2781300"/>
            <a:ext cx="720725" cy="647700"/>
          </a:xfrm>
          <a:prstGeom prst="rect">
            <a:avLst/>
          </a:prstGeom>
          <a:solidFill>
            <a:srgbClr val="CC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 sz="2400" b="1">
                <a:latin typeface="Times New Roman" pitchFamily="18" charset="0"/>
              </a:rPr>
              <a:t>桥</a:t>
            </a:r>
            <a:r>
              <a:rPr lang="en-US" altLang="zh-CN" sz="2400" b="1">
                <a:latin typeface="Times New Roman" pitchFamily="18" charset="0"/>
              </a:rPr>
              <a:t>0</a:t>
            </a:r>
          </a:p>
        </p:txBody>
      </p:sp>
      <p:sp>
        <p:nvSpPr>
          <p:cNvPr id="759816" name="Line 8"/>
          <p:cNvSpPr>
            <a:spLocks noChangeShapeType="1"/>
          </p:cNvSpPr>
          <p:nvPr/>
        </p:nvSpPr>
        <p:spPr bwMode="auto">
          <a:xfrm>
            <a:off x="4500563" y="3429000"/>
            <a:ext cx="0" cy="360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17" name="Line 9"/>
          <p:cNvSpPr>
            <a:spLocks noChangeShapeType="1"/>
          </p:cNvSpPr>
          <p:nvPr/>
        </p:nvSpPr>
        <p:spPr bwMode="auto">
          <a:xfrm>
            <a:off x="4500563" y="3789363"/>
            <a:ext cx="3311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18" name="Text Box 10"/>
          <p:cNvSpPr txBox="1">
            <a:spLocks noChangeArrowheads="1"/>
          </p:cNvSpPr>
          <p:nvPr/>
        </p:nvSpPr>
        <p:spPr bwMode="auto">
          <a:xfrm>
            <a:off x="6229350" y="3332163"/>
            <a:ext cx="16557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</a:rPr>
              <a:t>PCI Bus 1</a:t>
            </a:r>
          </a:p>
        </p:txBody>
      </p:sp>
      <p:sp>
        <p:nvSpPr>
          <p:cNvPr id="759819" name="Rectangle 11"/>
          <p:cNvSpPr>
            <a:spLocks noChangeArrowheads="1"/>
          </p:cNvSpPr>
          <p:nvPr/>
        </p:nvSpPr>
        <p:spPr bwMode="auto">
          <a:xfrm>
            <a:off x="5364163" y="2133600"/>
            <a:ext cx="1152525" cy="5762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 sz="2400" b="1">
                <a:latin typeface="Times New Roman" pitchFamily="18" charset="0"/>
              </a:rPr>
              <a:t>存储器</a:t>
            </a:r>
          </a:p>
        </p:txBody>
      </p:sp>
      <p:sp>
        <p:nvSpPr>
          <p:cNvPr id="759820" name="Line 12"/>
          <p:cNvSpPr>
            <a:spLocks noChangeShapeType="1"/>
          </p:cNvSpPr>
          <p:nvPr/>
        </p:nvSpPr>
        <p:spPr bwMode="auto">
          <a:xfrm>
            <a:off x="2195513" y="2422525"/>
            <a:ext cx="31686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21" name="Rectangle 13"/>
          <p:cNvSpPr>
            <a:spLocks noChangeArrowheads="1"/>
          </p:cNvSpPr>
          <p:nvPr/>
        </p:nvSpPr>
        <p:spPr bwMode="auto">
          <a:xfrm>
            <a:off x="4140200" y="2781300"/>
            <a:ext cx="719138" cy="647700"/>
          </a:xfrm>
          <a:prstGeom prst="rect">
            <a:avLst/>
          </a:prstGeom>
          <a:solidFill>
            <a:srgbClr val="CC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 sz="2400" b="1">
                <a:latin typeface="Times New Roman" pitchFamily="18" charset="0"/>
              </a:rPr>
              <a:t>桥</a:t>
            </a:r>
            <a:r>
              <a:rPr lang="en-US" altLang="zh-CN" sz="2400" b="1">
                <a:latin typeface="Times New Roman" pitchFamily="18" charset="0"/>
              </a:rPr>
              <a:t>1</a:t>
            </a:r>
          </a:p>
        </p:txBody>
      </p:sp>
      <p:sp>
        <p:nvSpPr>
          <p:cNvPr id="759822" name="Line 14"/>
          <p:cNvSpPr>
            <a:spLocks noChangeShapeType="1"/>
          </p:cNvSpPr>
          <p:nvPr/>
        </p:nvSpPr>
        <p:spPr bwMode="auto">
          <a:xfrm flipV="1">
            <a:off x="3132138" y="2422525"/>
            <a:ext cx="0" cy="358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23" name="Line 15"/>
          <p:cNvSpPr>
            <a:spLocks noChangeShapeType="1"/>
          </p:cNvSpPr>
          <p:nvPr/>
        </p:nvSpPr>
        <p:spPr bwMode="auto">
          <a:xfrm flipV="1">
            <a:off x="4500563" y="2422525"/>
            <a:ext cx="0" cy="358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24" name="Line 16"/>
          <p:cNvSpPr>
            <a:spLocks noChangeShapeType="1"/>
          </p:cNvSpPr>
          <p:nvPr/>
        </p:nvSpPr>
        <p:spPr bwMode="auto">
          <a:xfrm>
            <a:off x="3132138" y="3429000"/>
            <a:ext cx="0" cy="158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25" name="Line 17"/>
          <p:cNvSpPr>
            <a:spLocks noChangeShapeType="1"/>
          </p:cNvSpPr>
          <p:nvPr/>
        </p:nvSpPr>
        <p:spPr bwMode="auto">
          <a:xfrm>
            <a:off x="3132138" y="5013325"/>
            <a:ext cx="4679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26" name="Rectangle 18"/>
          <p:cNvSpPr>
            <a:spLocks noChangeArrowheads="1"/>
          </p:cNvSpPr>
          <p:nvPr/>
        </p:nvSpPr>
        <p:spPr bwMode="auto">
          <a:xfrm>
            <a:off x="4643438" y="4005263"/>
            <a:ext cx="1439862" cy="57626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en-US" altLang="zh-CN" sz="2400" b="1">
                <a:latin typeface="Times New Roman" pitchFamily="18" charset="0"/>
              </a:rPr>
              <a:t>PCI</a:t>
            </a:r>
            <a:r>
              <a:rPr lang="zh-CN" altLang="en-US" sz="2400" b="1">
                <a:latin typeface="Times New Roman" pitchFamily="18" charset="0"/>
              </a:rPr>
              <a:t>设备</a:t>
            </a:r>
          </a:p>
        </p:txBody>
      </p:sp>
      <p:sp>
        <p:nvSpPr>
          <p:cNvPr id="759827" name="Line 19"/>
          <p:cNvSpPr>
            <a:spLocks noChangeShapeType="1"/>
          </p:cNvSpPr>
          <p:nvPr/>
        </p:nvSpPr>
        <p:spPr bwMode="auto">
          <a:xfrm flipV="1">
            <a:off x="5364163" y="3789363"/>
            <a:ext cx="0" cy="215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28" name="Text Box 20"/>
          <p:cNvSpPr txBox="1">
            <a:spLocks noChangeArrowheads="1"/>
          </p:cNvSpPr>
          <p:nvPr/>
        </p:nvSpPr>
        <p:spPr bwMode="auto">
          <a:xfrm>
            <a:off x="6229350" y="4556125"/>
            <a:ext cx="16557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</a:rPr>
              <a:t>PCI Bus 0</a:t>
            </a:r>
          </a:p>
        </p:txBody>
      </p:sp>
      <p:sp>
        <p:nvSpPr>
          <p:cNvPr id="759829" name="Rectangle 21"/>
          <p:cNvSpPr>
            <a:spLocks noChangeArrowheads="1"/>
          </p:cNvSpPr>
          <p:nvPr/>
        </p:nvSpPr>
        <p:spPr bwMode="auto">
          <a:xfrm>
            <a:off x="5003800" y="5229225"/>
            <a:ext cx="720725" cy="647700"/>
          </a:xfrm>
          <a:prstGeom prst="rect">
            <a:avLst/>
          </a:prstGeom>
          <a:solidFill>
            <a:srgbClr val="CC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 sz="2400" b="1">
                <a:latin typeface="Times New Roman" pitchFamily="18" charset="0"/>
              </a:rPr>
              <a:t>桥</a:t>
            </a:r>
            <a:r>
              <a:rPr lang="en-US" altLang="zh-CN" sz="2400" b="1">
                <a:latin typeface="Times New Roman" pitchFamily="18" charset="0"/>
              </a:rPr>
              <a:t>2</a:t>
            </a:r>
          </a:p>
        </p:txBody>
      </p:sp>
      <p:sp>
        <p:nvSpPr>
          <p:cNvPr id="759830" name="Line 22"/>
          <p:cNvSpPr>
            <a:spLocks noChangeShapeType="1"/>
          </p:cNvSpPr>
          <p:nvPr/>
        </p:nvSpPr>
        <p:spPr bwMode="auto">
          <a:xfrm flipV="1">
            <a:off x="5364163" y="5013325"/>
            <a:ext cx="0" cy="215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31" name="Rectangle 23"/>
          <p:cNvSpPr>
            <a:spLocks noChangeArrowheads="1"/>
          </p:cNvSpPr>
          <p:nvPr/>
        </p:nvSpPr>
        <p:spPr bwMode="auto">
          <a:xfrm>
            <a:off x="6156325" y="5229225"/>
            <a:ext cx="936625" cy="5048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 sz="2400" b="1">
                <a:latin typeface="Times New Roman" pitchFamily="18" charset="0"/>
              </a:rPr>
              <a:t>设备</a:t>
            </a:r>
          </a:p>
        </p:txBody>
      </p:sp>
      <p:sp>
        <p:nvSpPr>
          <p:cNvPr id="759832" name="Line 24"/>
          <p:cNvSpPr>
            <a:spLocks noChangeShapeType="1"/>
          </p:cNvSpPr>
          <p:nvPr/>
        </p:nvSpPr>
        <p:spPr bwMode="auto">
          <a:xfrm flipV="1">
            <a:off x="6588125" y="5013325"/>
            <a:ext cx="0" cy="215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33" name="Line 25"/>
          <p:cNvSpPr>
            <a:spLocks noChangeShapeType="1"/>
          </p:cNvSpPr>
          <p:nvPr/>
        </p:nvSpPr>
        <p:spPr bwMode="auto">
          <a:xfrm>
            <a:off x="5364163" y="5876925"/>
            <a:ext cx="0" cy="360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34" name="Line 26"/>
          <p:cNvSpPr>
            <a:spLocks noChangeShapeType="1"/>
          </p:cNvSpPr>
          <p:nvPr/>
        </p:nvSpPr>
        <p:spPr bwMode="auto">
          <a:xfrm>
            <a:off x="5364163" y="6237288"/>
            <a:ext cx="2447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35" name="Text Box 27"/>
          <p:cNvSpPr txBox="1">
            <a:spLocks noChangeArrowheads="1"/>
          </p:cNvSpPr>
          <p:nvPr/>
        </p:nvSpPr>
        <p:spPr bwMode="auto">
          <a:xfrm>
            <a:off x="6227763" y="5805488"/>
            <a:ext cx="16557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</a:rPr>
              <a:t>PCI Bus 2</a:t>
            </a:r>
          </a:p>
        </p:txBody>
      </p:sp>
      <p:sp>
        <p:nvSpPr>
          <p:cNvPr id="759836" name="Rectangle 28"/>
          <p:cNvSpPr>
            <a:spLocks noChangeArrowheads="1"/>
          </p:cNvSpPr>
          <p:nvPr/>
        </p:nvSpPr>
        <p:spPr bwMode="auto">
          <a:xfrm>
            <a:off x="3419475" y="5229225"/>
            <a:ext cx="1152525" cy="647700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r>
              <a:rPr lang="zh-CN" altLang="en-US" sz="2400" b="1">
                <a:latin typeface="Times New Roman" pitchFamily="18" charset="0"/>
              </a:rPr>
              <a:t>总线桥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759837" name="Line 29"/>
          <p:cNvSpPr>
            <a:spLocks noChangeShapeType="1"/>
          </p:cNvSpPr>
          <p:nvPr/>
        </p:nvSpPr>
        <p:spPr bwMode="auto">
          <a:xfrm flipV="1">
            <a:off x="3995738" y="5013325"/>
            <a:ext cx="0" cy="215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38" name="Line 30"/>
          <p:cNvSpPr>
            <a:spLocks noChangeShapeType="1"/>
          </p:cNvSpPr>
          <p:nvPr/>
        </p:nvSpPr>
        <p:spPr bwMode="auto">
          <a:xfrm>
            <a:off x="3995738" y="5876925"/>
            <a:ext cx="0" cy="5762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39" name="Line 31"/>
          <p:cNvSpPr>
            <a:spLocks noChangeShapeType="1"/>
          </p:cNvSpPr>
          <p:nvPr/>
        </p:nvSpPr>
        <p:spPr bwMode="auto">
          <a:xfrm>
            <a:off x="1331550" y="6453188"/>
            <a:ext cx="2664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9840" name="Text Box 32"/>
          <p:cNvSpPr txBox="1">
            <a:spLocks noChangeArrowheads="1"/>
          </p:cNvSpPr>
          <p:nvPr/>
        </p:nvSpPr>
        <p:spPr bwMode="auto">
          <a:xfrm>
            <a:off x="1094974" y="5708180"/>
            <a:ext cx="229849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/>
              <a:t>其他标准</a:t>
            </a:r>
            <a:r>
              <a:rPr lang="zh-CN" altLang="en-US" sz="2400" b="1" dirty="0"/>
              <a:t>总线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1043510" y="6021360"/>
            <a:ext cx="2413804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EISA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1A04D4-C1F0-4358-8AAB-16FA7D7B73F0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 smtClean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430" y="1306432"/>
            <a:ext cx="8569190" cy="5291008"/>
          </a:xfrm>
          <a:noFill/>
          <a:ln/>
        </p:spPr>
        <p:txBody>
          <a:bodyPr/>
          <a:lstStyle/>
          <a:p>
            <a:pPr marL="444500" indent="-444500">
              <a:lnSpc>
                <a:spcPct val="114000"/>
              </a:lnSpc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具有自动配置功能，支持即插即用（</a:t>
            </a:r>
            <a:r>
              <a:rPr lang="en-US" altLang="zh-CN" sz="2800" b="1" dirty="0">
                <a:latin typeface="Times New Roman" pitchFamily="18" charset="0"/>
              </a:rPr>
              <a:t>PnP</a:t>
            </a:r>
            <a:r>
              <a:rPr lang="zh-CN" altLang="en-US" sz="2800" b="1" dirty="0">
                <a:latin typeface="Times New Roman" pitchFamily="18" charset="0"/>
              </a:rPr>
              <a:t>）。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400" dirty="0" smtClean="0">
                <a:solidFill>
                  <a:srgbClr val="008000"/>
                </a:solidFill>
              </a:rPr>
              <a:t>能</a:t>
            </a:r>
            <a:r>
              <a:rPr lang="zh-CN" altLang="en-US" sz="2400" dirty="0">
                <a:solidFill>
                  <a:srgbClr val="008000"/>
                </a:solidFill>
              </a:rPr>
              <a:t>自动识别、配置系统资源、装入相应设备驱动程序。</a:t>
            </a:r>
            <a:endParaRPr lang="zh-CN" altLang="en-US" sz="2400" b="1" dirty="0">
              <a:solidFill>
                <a:srgbClr val="008000"/>
              </a:solidFill>
              <a:latin typeface="Times New Roman" pitchFamily="18" charset="0"/>
            </a:endParaRPr>
          </a:p>
          <a:p>
            <a:pPr marL="444500" indent="-444500">
              <a:lnSpc>
                <a:spcPct val="114000"/>
              </a:lnSpc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数据、地址奇偶校验功能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400" b="1" dirty="0">
                <a:solidFill>
                  <a:srgbClr val="008000"/>
                </a:solidFill>
                <a:latin typeface="+mn-ea"/>
              </a:rPr>
              <a:t>→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 保证数据完整性、准确性。（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PAR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）</a:t>
            </a:r>
          </a:p>
          <a:p>
            <a:pPr marL="444500" indent="-444500">
              <a:lnSpc>
                <a:spcPct val="114000"/>
              </a:lnSpc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数据宽度</a:t>
            </a:r>
            <a:r>
              <a:rPr lang="en-US" altLang="zh-CN" sz="2800" b="1" dirty="0">
                <a:latin typeface="Times New Roman" pitchFamily="18" charset="0"/>
              </a:rPr>
              <a:t>32</a:t>
            </a:r>
            <a:r>
              <a:rPr lang="zh-CN" altLang="en-US" sz="2800" b="1" dirty="0">
                <a:latin typeface="Times New Roman" pitchFamily="18" charset="0"/>
              </a:rPr>
              <a:t>位，可扩展为</a:t>
            </a:r>
            <a:r>
              <a:rPr lang="en-US" altLang="zh-CN" sz="2800" b="1" dirty="0">
                <a:latin typeface="Times New Roman" pitchFamily="18" charset="0"/>
              </a:rPr>
              <a:t>64</a:t>
            </a:r>
            <a:r>
              <a:rPr lang="zh-CN" altLang="en-US" sz="2800" b="1" dirty="0">
                <a:latin typeface="Times New Roman" pitchFamily="18" charset="0"/>
              </a:rPr>
              <a:t>位；</a:t>
            </a:r>
            <a:r>
              <a:rPr lang="en-US" altLang="zh-CN" sz="2800" b="1" dirty="0">
                <a:latin typeface="Times New Roman" pitchFamily="18" charset="0"/>
              </a:rPr>
              <a:t>2.0</a:t>
            </a:r>
            <a:r>
              <a:rPr lang="zh-CN" altLang="en-US" sz="2800" b="1" dirty="0">
                <a:latin typeface="Times New Roman" pitchFamily="18" charset="0"/>
              </a:rPr>
              <a:t>版支持</a:t>
            </a:r>
            <a:r>
              <a:rPr lang="en-US" altLang="zh-CN" sz="2800" b="1" dirty="0">
                <a:latin typeface="Times New Roman" pitchFamily="18" charset="0"/>
              </a:rPr>
              <a:t>33MHz</a:t>
            </a:r>
            <a:r>
              <a:rPr lang="zh-CN" altLang="en-US" sz="2800" b="1" dirty="0">
                <a:latin typeface="Times New Roman" pitchFamily="18" charset="0"/>
              </a:rPr>
              <a:t>时钟，</a:t>
            </a:r>
            <a:r>
              <a:rPr lang="en-US" altLang="zh-CN" sz="2800" b="1" dirty="0">
                <a:latin typeface="Times New Roman" pitchFamily="18" charset="0"/>
              </a:rPr>
              <a:t>2.1</a:t>
            </a:r>
            <a:r>
              <a:rPr lang="zh-CN" altLang="en-US" sz="2800" b="1" dirty="0">
                <a:latin typeface="Times New Roman" pitchFamily="18" charset="0"/>
              </a:rPr>
              <a:t>版增加了对</a:t>
            </a:r>
            <a:r>
              <a:rPr lang="en-US" altLang="zh-CN" sz="2800" b="1" dirty="0">
                <a:latin typeface="Times New Roman" pitchFamily="18" charset="0"/>
              </a:rPr>
              <a:t>66MHz</a:t>
            </a:r>
            <a:r>
              <a:rPr lang="zh-CN" altLang="en-US" sz="2800" b="1" dirty="0">
                <a:latin typeface="Times New Roman" pitchFamily="18" charset="0"/>
              </a:rPr>
              <a:t>总线操作的支持。</a:t>
            </a:r>
          </a:p>
          <a:p>
            <a:pPr marL="444500" indent="-444500">
              <a:lnSpc>
                <a:spcPct val="114000"/>
              </a:lnSpc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信号复用，支持无限读写突发操作。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地址、数据信号共用信号线，信号不同阶段表示不同含义。</a:t>
            </a:r>
            <a:b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33MHz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32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位：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132MB/s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峰值传送速率；</a:t>
            </a:r>
            <a:b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		64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位：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264MB/s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峰值传送速率；</a:t>
            </a:r>
            <a:b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66MHz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64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位：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528MB/s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峰值传送速率。</a:t>
            </a:r>
          </a:p>
        </p:txBody>
      </p:sp>
      <p:sp>
        <p:nvSpPr>
          <p:cNvPr id="760836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一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 PCI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总线的特点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endParaRPr lang="zh-CN" altLang="en-US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760864" name="AutoShape 32"/>
          <p:cNvSpPr>
            <a:spLocks/>
          </p:cNvSpPr>
          <p:nvPr/>
        </p:nvSpPr>
        <p:spPr bwMode="auto">
          <a:xfrm>
            <a:off x="2088492" y="5238042"/>
            <a:ext cx="215900" cy="649287"/>
          </a:xfrm>
          <a:prstGeom prst="leftBrace">
            <a:avLst>
              <a:gd name="adj1" fmla="val 25061"/>
              <a:gd name="adj2" fmla="val 21949"/>
            </a:avLst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0865" name="AutoShape 33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1341438"/>
            <a:ext cx="504825" cy="503237"/>
          </a:xfrm>
          <a:prstGeom prst="actionButtonInformation">
            <a:avLst/>
          </a:prstGeom>
          <a:ln>
            <a:headEnd type="none" w="med" len="lg"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5102B5-7C21-4C3E-AC61-D5EE347B574A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50" y="1407098"/>
            <a:ext cx="8084875" cy="4758282"/>
          </a:xfrm>
          <a:noFill/>
          <a:ln/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7"/>
            </a:pPr>
            <a:r>
              <a:rPr lang="zh-CN" altLang="zh-CN" dirty="0"/>
              <a:t>支持多主控设备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>
              <a:buClr>
                <a:srgbClr val="FF6600"/>
              </a:buClr>
            </a:pPr>
            <a:r>
              <a:rPr lang="zh-CN" altLang="zh-CN" sz="2400" dirty="0" smtClean="0"/>
              <a:t>同</a:t>
            </a:r>
            <a:r>
              <a:rPr lang="zh-CN" altLang="zh-CN" sz="2400" dirty="0"/>
              <a:t>一条</a:t>
            </a:r>
            <a:r>
              <a:rPr lang="en-US" altLang="zh-CN" sz="2400" dirty="0"/>
              <a:t>PCI</a:t>
            </a:r>
            <a:r>
              <a:rPr lang="zh-CN" altLang="zh-CN" sz="2400" dirty="0"/>
              <a:t>总线上可以有多个主控设备，各个主控设备通过</a:t>
            </a:r>
            <a:r>
              <a:rPr lang="zh-CN" altLang="zh-CN" sz="2400" dirty="0">
                <a:solidFill>
                  <a:srgbClr val="FF0000"/>
                </a:solidFill>
              </a:rPr>
              <a:t>总线仲裁</a:t>
            </a:r>
            <a:r>
              <a:rPr lang="zh-CN" altLang="zh-CN" sz="2400" dirty="0"/>
              <a:t>竞争总线控制权，实现</a:t>
            </a:r>
            <a:r>
              <a:rPr lang="zh-CN" altLang="zh-CN" sz="2400" dirty="0">
                <a:solidFill>
                  <a:srgbClr val="0000FF"/>
                </a:solidFill>
              </a:rPr>
              <a:t>主控设备</a:t>
            </a:r>
            <a:r>
              <a:rPr lang="zh-CN" altLang="zh-CN" sz="2400" dirty="0"/>
              <a:t>与</a:t>
            </a:r>
            <a:r>
              <a:rPr lang="zh-CN" altLang="zh-CN" sz="2400" dirty="0">
                <a:solidFill>
                  <a:srgbClr val="0000FF"/>
                </a:solidFill>
              </a:rPr>
              <a:t>目标设备</a:t>
            </a:r>
            <a:r>
              <a:rPr lang="zh-CN" altLang="zh-CN" sz="2400" dirty="0"/>
              <a:t>间的数据传输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>
              <a:buClr>
                <a:srgbClr val="FF6600"/>
              </a:buClr>
            </a:pPr>
            <a:r>
              <a:rPr lang="en-US" altLang="zh-CN" sz="2400" dirty="0" smtClean="0"/>
              <a:t>PCI</a:t>
            </a:r>
            <a:r>
              <a:rPr lang="zh-CN" altLang="zh-CN" sz="2400" dirty="0"/>
              <a:t>总线上最多可支持</a:t>
            </a:r>
            <a:r>
              <a:rPr lang="en-US" altLang="zh-CN" sz="2400" dirty="0"/>
              <a:t>10</a:t>
            </a:r>
            <a:r>
              <a:rPr lang="zh-CN" altLang="zh-CN" sz="2400" dirty="0"/>
              <a:t>个设备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44500" indent="-444500">
              <a:buSzTx/>
              <a:buFont typeface="Wingdings" pitchFamily="2" charset="2"/>
              <a:buAutoNum type="arabicPeriod" startAt="7"/>
            </a:pPr>
            <a:r>
              <a:rPr lang="zh-CN" altLang="en-US" sz="2800" b="1" dirty="0" smtClean="0">
                <a:latin typeface="Times New Roman" pitchFamily="18" charset="0"/>
              </a:rPr>
              <a:t>适应性</a:t>
            </a:r>
            <a:r>
              <a:rPr lang="zh-CN" altLang="en-US" sz="2800" b="1" dirty="0">
                <a:latin typeface="Times New Roman" pitchFamily="18" charset="0"/>
              </a:rPr>
              <a:t>广</a:t>
            </a:r>
            <a:r>
              <a:rPr lang="zh-CN" altLang="en-US" sz="2800" b="1" dirty="0" smtClean="0">
                <a:latin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lvl="1">
              <a:buClr>
                <a:srgbClr val="FF6600"/>
              </a:buClr>
            </a:pPr>
            <a:r>
              <a:rPr lang="zh-CN" altLang="en-US" sz="2400" dirty="0"/>
              <a:t>台式机、便携机、服务器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>
              <a:buClr>
                <a:srgbClr val="FF6600"/>
              </a:buClr>
            </a:pPr>
            <a:r>
              <a:rPr lang="en-US" altLang="zh-CN" sz="2400" dirty="0" smtClean="0"/>
              <a:t>3.3V</a:t>
            </a:r>
            <a:r>
              <a:rPr lang="zh-CN" altLang="en-US" sz="2400" dirty="0"/>
              <a:t>、</a:t>
            </a:r>
            <a:r>
              <a:rPr lang="en-US" altLang="zh-CN" sz="2400" dirty="0"/>
              <a:t>5V</a:t>
            </a:r>
            <a:r>
              <a:rPr lang="zh-CN" altLang="en-US" sz="2400" dirty="0"/>
              <a:t>电源。</a:t>
            </a:r>
          </a:p>
          <a:p>
            <a:pPr marL="444500" indent="-444500">
              <a:buSzTx/>
              <a:buFont typeface="Wingdings" pitchFamily="2" charset="2"/>
              <a:buAutoNum type="arabicPeriod" startAt="7"/>
            </a:pPr>
            <a:r>
              <a:rPr lang="zh-CN" altLang="en-US" sz="2800" b="1" dirty="0">
                <a:latin typeface="Times New Roman" pitchFamily="18" charset="0"/>
              </a:rPr>
              <a:t>并行总线操作</a:t>
            </a:r>
            <a:r>
              <a:rPr lang="zh-CN" altLang="en-US" sz="2800" b="1" dirty="0" smtClean="0">
                <a:latin typeface="Times New Roman" pitchFamily="18" charset="0"/>
              </a:rPr>
              <a:t>。</a:t>
            </a:r>
            <a:r>
              <a:rPr lang="en-US" altLang="zh-CN" sz="2800" b="1" dirty="0" smtClean="0">
                <a:latin typeface="Times New Roman" pitchFamily="18" charset="0"/>
              </a:rPr>
              <a:t/>
            </a:r>
            <a:br>
              <a:rPr lang="en-US" altLang="zh-CN" sz="2800" b="1" dirty="0" smtClean="0">
                <a:latin typeface="Times New Roman" pitchFamily="18" charset="0"/>
              </a:rPr>
            </a:br>
            <a:r>
              <a:rPr lang="zh-CN" altLang="en-US" sz="2800" b="1" dirty="0" smtClean="0">
                <a:latin typeface="Times New Roman" pitchFamily="18" charset="0"/>
              </a:rPr>
              <a:t>在</a:t>
            </a:r>
            <a:r>
              <a:rPr lang="en-US" altLang="zh-CN" sz="2800" b="1" dirty="0">
                <a:latin typeface="Times New Roman" pitchFamily="18" charset="0"/>
              </a:rPr>
              <a:t>PCI</a:t>
            </a:r>
            <a:r>
              <a:rPr lang="zh-CN" altLang="en-US" sz="2800" b="1" dirty="0">
                <a:latin typeface="Times New Roman" pitchFamily="18" charset="0"/>
              </a:rPr>
              <a:t>桥支持下，处理器总线、</a:t>
            </a:r>
            <a:r>
              <a:rPr lang="en-US" altLang="zh-CN" sz="2800" b="1" dirty="0">
                <a:latin typeface="Times New Roman" pitchFamily="18" charset="0"/>
              </a:rPr>
              <a:t>PCI</a:t>
            </a:r>
            <a:r>
              <a:rPr lang="zh-CN" altLang="en-US" sz="2800" b="1" dirty="0">
                <a:latin typeface="Times New Roman" pitchFamily="18" charset="0"/>
              </a:rPr>
              <a:t>总线与扩展总线可并行工作。</a:t>
            </a:r>
            <a:endParaRPr lang="zh-CN" altLang="en-US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61860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一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 PCI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总线的特点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endParaRPr lang="zh-CN" altLang="en-US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1F2866-609E-4565-8AC1-31B56B610641}" type="slidenum">
              <a:rPr lang="zh-CN" altLang="en-US"/>
              <a:pPr/>
              <a:t>35</a:t>
            </a:fld>
            <a:endParaRPr lang="en-US" altLang="zh-CN"/>
          </a:p>
        </p:txBody>
      </p:sp>
      <p:graphicFrame>
        <p:nvGraphicFramePr>
          <p:cNvPr id="817463" name="Group 311"/>
          <p:cNvGraphicFramePr>
            <a:graphicFrameLocks noGrp="1"/>
          </p:cNvGraphicFramePr>
          <p:nvPr/>
        </p:nvGraphicFramePr>
        <p:xfrm>
          <a:off x="395288" y="652463"/>
          <a:ext cx="7777162" cy="5882640"/>
        </p:xfrm>
        <a:graphic>
          <a:graphicData uri="http://schemas.openxmlformats.org/drawingml/2006/table">
            <a:tbl>
              <a:tblPr/>
              <a:tblGrid>
                <a:gridCol w="1722437"/>
                <a:gridCol w="1719263"/>
                <a:gridCol w="1720850"/>
                <a:gridCol w="1719262"/>
                <a:gridCol w="895350"/>
              </a:tblGrid>
              <a:tr h="1762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设备识别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供应商识别码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状态寄存器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命令寄存器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04H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分类代码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修改版本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08H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内含自测试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头标类型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延时计数器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Cache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大小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57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基  地  址  寄  存  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10H</a:t>
                      </a:r>
                      <a:b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</a:b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14H</a:t>
                      </a:r>
                      <a:b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</a:b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18H</a:t>
                      </a:r>
                      <a:b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</a:b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1CH</a:t>
                      </a:r>
                      <a:b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</a:b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20H</a:t>
                      </a:r>
                      <a:b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</a:b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24H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保  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28H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保  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扩展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ROM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基址寄存器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30H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保  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34H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保  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38H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Max-Lat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Min-Gnt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中断引脚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中断连线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7464" name="AutoShape 31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59788" y="188913"/>
            <a:ext cx="504825" cy="503237"/>
          </a:xfrm>
          <a:prstGeom prst="actionButtonReturn">
            <a:avLst/>
          </a:prstGeom>
          <a:ln>
            <a:headEnd type="none" w="med" len="lg"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817466" name="Text Box 314"/>
          <p:cNvSpPr txBox="1">
            <a:spLocks noChangeArrowheads="1"/>
          </p:cNvSpPr>
          <p:nvPr/>
        </p:nvSpPr>
        <p:spPr bwMode="auto">
          <a:xfrm>
            <a:off x="8101013" y="1341438"/>
            <a:ext cx="793750" cy="4465637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b="1">
                <a:solidFill>
                  <a:srgbClr val="0000FF"/>
                </a:solidFill>
              </a:rPr>
              <a:t>目标设备的接口芯片中包含 </a:t>
            </a:r>
            <a:r>
              <a:rPr lang="en-US" altLang="zh-CN" sz="2000" b="1">
                <a:solidFill>
                  <a:srgbClr val="0000FF"/>
                </a:solidFill>
              </a:rPr>
              <a:t>256 </a:t>
            </a:r>
            <a:r>
              <a:rPr lang="zh-CN" altLang="en-US" sz="2000" b="1">
                <a:solidFill>
                  <a:srgbClr val="0000FF"/>
                </a:solidFill>
              </a:rPr>
              <a:t>字节的用于配置的存储空间：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450" y="1336674"/>
            <a:ext cx="8353160" cy="5260765"/>
          </a:xfrm>
        </p:spPr>
        <p:txBody>
          <a:bodyPr/>
          <a:lstStyle/>
          <a:p>
            <a:r>
              <a:rPr lang="en-US" altLang="zh-CN" dirty="0"/>
              <a:t>PCI</a:t>
            </a:r>
            <a:r>
              <a:rPr lang="zh-CN" altLang="zh-CN" dirty="0"/>
              <a:t>总线定义的信号可分为九类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系统信号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地址</a:t>
            </a:r>
            <a:r>
              <a:rPr lang="zh-CN" altLang="zh-CN" dirty="0"/>
              <a:t>和数据</a:t>
            </a:r>
            <a:r>
              <a:rPr lang="zh-CN" altLang="zh-CN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接口控制信号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仲裁信号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错误</a:t>
            </a:r>
            <a:r>
              <a:rPr lang="zh-CN" altLang="zh-CN" dirty="0"/>
              <a:t>报告</a:t>
            </a:r>
            <a:r>
              <a:rPr lang="zh-CN" altLang="zh-CN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中断信号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高速缓存</a:t>
            </a:r>
            <a:r>
              <a:rPr lang="zh-CN" altLang="zh-CN" dirty="0"/>
              <a:t>支持</a:t>
            </a:r>
            <a:r>
              <a:rPr lang="zh-CN" altLang="zh-CN" dirty="0" smtClean="0"/>
              <a:t>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64</a:t>
            </a:r>
            <a:r>
              <a:rPr lang="zh-CN" altLang="zh-CN" dirty="0"/>
              <a:t>位扩展</a:t>
            </a:r>
            <a:r>
              <a:rPr lang="zh-CN" altLang="zh-CN" dirty="0" smtClean="0"/>
              <a:t>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JTAG</a:t>
            </a:r>
            <a:r>
              <a:rPr lang="zh-CN" altLang="zh-CN" dirty="0"/>
              <a:t>信号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36</a:t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endParaRPr lang="en-US" altLang="zh-CN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778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450" y="1484730"/>
            <a:ext cx="8353160" cy="5112709"/>
          </a:xfrm>
        </p:spPr>
        <p:txBody>
          <a:bodyPr/>
          <a:lstStyle/>
          <a:p>
            <a:r>
              <a:rPr lang="en-US" altLang="zh-CN" dirty="0"/>
              <a:t>PCI</a:t>
            </a:r>
            <a:r>
              <a:rPr lang="zh-CN" altLang="zh-CN" dirty="0"/>
              <a:t>总线定义的信号也可分为</a:t>
            </a:r>
            <a:r>
              <a:rPr lang="zh-CN" altLang="zh-CN" dirty="0">
                <a:solidFill>
                  <a:srgbClr val="0000FF"/>
                </a:solidFill>
              </a:rPr>
              <a:t>必备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0000FF"/>
                </a:solidFill>
              </a:rPr>
              <a:t>可选</a:t>
            </a:r>
            <a:r>
              <a:rPr lang="zh-CN" altLang="zh-CN" dirty="0"/>
              <a:t>两大</a:t>
            </a:r>
            <a:r>
              <a:rPr lang="zh-CN" altLang="zh-CN" dirty="0" smtClean="0"/>
              <a:t>类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FF0000"/>
                </a:solidFill>
              </a:rPr>
              <a:t>主</a:t>
            </a:r>
            <a:r>
              <a:rPr lang="zh-CN" altLang="zh-CN" dirty="0">
                <a:solidFill>
                  <a:srgbClr val="FF0000"/>
                </a:solidFill>
              </a:rPr>
              <a:t>控设备</a:t>
            </a:r>
            <a:r>
              <a:rPr lang="zh-CN" altLang="zh-CN" dirty="0"/>
              <a:t>需要</a:t>
            </a:r>
            <a:r>
              <a:rPr lang="en-US" altLang="zh-CN" dirty="0"/>
              <a:t>49</a:t>
            </a:r>
            <a:r>
              <a:rPr lang="zh-CN" altLang="zh-CN" dirty="0"/>
              <a:t>个</a:t>
            </a:r>
            <a:r>
              <a:rPr lang="zh-CN" altLang="zh-CN" dirty="0">
                <a:solidFill>
                  <a:srgbClr val="0000FF"/>
                </a:solidFill>
              </a:rPr>
              <a:t>必备</a:t>
            </a:r>
            <a:r>
              <a:rPr lang="zh-CN" altLang="zh-CN" dirty="0"/>
              <a:t>信号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>
                <a:solidFill>
                  <a:srgbClr val="FF0000"/>
                </a:solidFill>
              </a:rPr>
              <a:t>目标</a:t>
            </a:r>
            <a:r>
              <a:rPr lang="zh-CN" altLang="zh-CN" dirty="0">
                <a:solidFill>
                  <a:srgbClr val="FF0000"/>
                </a:solidFill>
              </a:rPr>
              <a:t>设备</a:t>
            </a:r>
            <a:r>
              <a:rPr lang="zh-CN" altLang="zh-CN" dirty="0"/>
              <a:t>需要</a:t>
            </a:r>
            <a:r>
              <a:rPr lang="en-US" altLang="zh-CN" dirty="0"/>
              <a:t>47</a:t>
            </a:r>
            <a:r>
              <a:rPr lang="zh-CN" altLang="zh-CN" dirty="0"/>
              <a:t>个</a:t>
            </a:r>
            <a:r>
              <a:rPr lang="zh-CN" altLang="zh-CN" dirty="0">
                <a:solidFill>
                  <a:srgbClr val="0000FF"/>
                </a:solidFill>
              </a:rPr>
              <a:t>必备</a:t>
            </a:r>
            <a:r>
              <a:rPr lang="zh-CN" altLang="zh-CN" dirty="0"/>
              <a:t>信号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00FF"/>
                </a:solidFill>
              </a:rPr>
              <a:t>可选</a:t>
            </a:r>
            <a:r>
              <a:rPr lang="zh-CN" altLang="zh-CN" dirty="0"/>
              <a:t>信号线共</a:t>
            </a:r>
            <a:r>
              <a:rPr lang="en-US" altLang="zh-CN" dirty="0"/>
              <a:t>51</a:t>
            </a:r>
            <a:r>
              <a:rPr lang="zh-CN" altLang="zh-CN" dirty="0"/>
              <a:t>个，主要</a:t>
            </a:r>
            <a:r>
              <a:rPr lang="zh-CN" altLang="zh-CN" dirty="0" smtClean="0"/>
              <a:t>用于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64</a:t>
            </a:r>
            <a:r>
              <a:rPr lang="zh-CN" altLang="zh-CN" dirty="0"/>
              <a:t>位</a:t>
            </a:r>
            <a:r>
              <a:rPr lang="zh-CN" altLang="zh-CN" dirty="0" smtClean="0"/>
              <a:t>扩展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中断请求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高速缓存支持</a:t>
            </a:r>
            <a:r>
              <a:rPr lang="en-US" altLang="zh-CN" dirty="0" smtClean="0"/>
              <a:t> </a:t>
            </a:r>
            <a:r>
              <a:rPr lang="zh-CN" altLang="zh-CN" dirty="0" smtClean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37</a:t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信号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定义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endParaRPr lang="en-US" altLang="zh-CN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788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38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333" y="491393"/>
            <a:ext cx="8206227" cy="61516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91850" y="260560"/>
            <a:ext cx="1952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总线信号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694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751877-11D8-49D2-AF03-8C67D223C8BF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62884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读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/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写时序：</a:t>
            </a:r>
            <a:endParaRPr lang="en-US" altLang="zh-CN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410" y="1335088"/>
            <a:ext cx="8641200" cy="58170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PCI </a:t>
            </a:r>
            <a:r>
              <a:rPr lang="zh-CN" altLang="en-US" dirty="0"/>
              <a:t>总线命令（地址节拍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75619"/>
              </p:ext>
            </p:extLst>
          </p:nvPr>
        </p:nvGraphicFramePr>
        <p:xfrm>
          <a:off x="1763610" y="1988800"/>
          <a:ext cx="5184775" cy="4470400"/>
        </p:xfrm>
        <a:graphic>
          <a:graphicData uri="http://schemas.openxmlformats.org/drawingml/2006/table">
            <a:tbl>
              <a:tblPr/>
              <a:tblGrid>
                <a:gridCol w="2592388"/>
                <a:gridCol w="2592387"/>
              </a:tblGrid>
              <a:tr h="2889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C/BE[3:0]#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19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0 0 0 0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中断应答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0 0 0 1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特殊周期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0 0 1 0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I/O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0 0 1 1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I/O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0 1 1 0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MEM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0 1 1 1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MEM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1 0 1 0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读配置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1 0 1 1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写配置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3" name="动作按钮: 上一张 2">
            <a:hlinkClick r:id="" action="ppaction://hlinkshowjump?jump=lastslideviewed" highlightClick="1"/>
          </p:cNvPr>
          <p:cNvSpPr/>
          <p:nvPr/>
        </p:nvSpPr>
        <p:spPr bwMode="auto">
          <a:xfrm>
            <a:off x="8316962" y="5805698"/>
            <a:ext cx="503628" cy="503702"/>
          </a:xfrm>
          <a:prstGeom prst="actionButtonRetur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总线概述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124680"/>
            <a:ext cx="8641200" cy="5472760"/>
          </a:xfrm>
        </p:spPr>
        <p:txBody>
          <a:bodyPr/>
          <a:lstStyle/>
          <a:p>
            <a:pPr marL="352425" indent="-352425">
              <a:lnSpc>
                <a:spcPct val="90000"/>
              </a:lnSpc>
              <a:spcBef>
                <a:spcPts val="600"/>
              </a:spcBef>
            </a:pPr>
            <a:r>
              <a:rPr lang="zh-CN" altLang="zh-CN" dirty="0">
                <a:solidFill>
                  <a:srgbClr val="CC0066"/>
                </a:solidFill>
              </a:rPr>
              <a:t>标准化</a:t>
            </a:r>
            <a:r>
              <a:rPr lang="zh-CN" altLang="zh-CN" dirty="0" smtClean="0"/>
              <a:t>总线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711200" lvl="1" indent="-352425">
              <a:lnSpc>
                <a:spcPct val="90000"/>
              </a:lnSpc>
              <a:spcBef>
                <a:spcPts val="600"/>
              </a:spcBef>
            </a:pPr>
            <a:r>
              <a:rPr lang="zh-CN" altLang="zh-CN" dirty="0" smtClean="0"/>
              <a:t>由</a:t>
            </a:r>
            <a:r>
              <a:rPr lang="en-US" altLang="zh-CN" dirty="0"/>
              <a:t>IEEE</a:t>
            </a:r>
            <a:r>
              <a:rPr lang="zh-CN" altLang="zh-CN" dirty="0"/>
              <a:t>（美国电气电子工程师协会）或计算机厂商联盟</a:t>
            </a:r>
            <a:r>
              <a:rPr lang="zh-CN" altLang="zh-CN" dirty="0" smtClean="0"/>
              <a:t>制定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11200" lvl="1" indent="-352425">
              <a:lnSpc>
                <a:spcPct val="90000"/>
              </a:lnSpc>
              <a:spcBef>
                <a:spcPts val="600"/>
              </a:spcBef>
            </a:pPr>
            <a:r>
              <a:rPr lang="zh-CN" altLang="zh-CN" dirty="0" smtClean="0"/>
              <a:t>对</a:t>
            </a:r>
            <a:r>
              <a:rPr lang="zh-CN" altLang="zh-CN" dirty="0"/>
              <a:t>总线</a:t>
            </a:r>
            <a:r>
              <a:rPr lang="zh-CN" altLang="zh-CN" dirty="0">
                <a:solidFill>
                  <a:srgbClr val="0000FF"/>
                </a:solidFill>
              </a:rPr>
              <a:t>插槽尺寸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引脚分布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信号定义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时序控制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0000FF"/>
                </a:solidFill>
              </a:rPr>
              <a:t>数据传输率</a:t>
            </a:r>
            <a:r>
              <a:rPr lang="zh-CN" altLang="zh-CN" dirty="0"/>
              <a:t>、总线</a:t>
            </a:r>
            <a:r>
              <a:rPr lang="zh-CN" altLang="zh-CN" dirty="0">
                <a:solidFill>
                  <a:srgbClr val="0000FF"/>
                </a:solidFill>
              </a:rPr>
              <a:t>通信协议</a:t>
            </a:r>
            <a:r>
              <a:rPr lang="zh-CN" altLang="zh-CN" dirty="0"/>
              <a:t>等有明确规定。</a:t>
            </a:r>
            <a:endParaRPr lang="en-US" altLang="zh-CN" dirty="0" smtClean="0"/>
          </a:p>
          <a:p>
            <a:pPr marL="352425" indent="-352425">
              <a:lnSpc>
                <a:spcPct val="90000"/>
              </a:lnSpc>
              <a:spcBef>
                <a:spcPts val="1800"/>
              </a:spcBef>
            </a:pPr>
            <a:r>
              <a:rPr lang="zh-CN" altLang="en-US" dirty="0" smtClean="0"/>
              <a:t>总线</a:t>
            </a:r>
            <a:r>
              <a:rPr lang="zh-CN" altLang="en-US" dirty="0">
                <a:solidFill>
                  <a:srgbClr val="CC0000"/>
                </a:solidFill>
              </a:rPr>
              <a:t>标准化</a:t>
            </a:r>
            <a:r>
              <a:rPr lang="zh-CN" altLang="en-US" dirty="0"/>
              <a:t>的优点：</a:t>
            </a:r>
          </a:p>
          <a:p>
            <a:pPr marL="809625" lvl="1" indent="-449263">
              <a:lnSpc>
                <a:spcPct val="90000"/>
              </a:lnSpc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dirty="0"/>
              <a:t>简化软、硬件设计，简化系统结构。</a:t>
            </a:r>
            <a:r>
              <a:rPr lang="zh-CN" altLang="en-US" sz="2400" dirty="0">
                <a:solidFill>
                  <a:srgbClr val="FF6600"/>
                </a:solidFill>
                <a:latin typeface="+mn-ea"/>
              </a:rPr>
              <a:t>→</a:t>
            </a:r>
            <a:r>
              <a:rPr lang="zh-CN" altLang="en-US" sz="2400" dirty="0">
                <a:solidFill>
                  <a:srgbClr val="FF6600"/>
                </a:solidFill>
              </a:rPr>
              <a:t> 模块化</a:t>
            </a:r>
            <a:endParaRPr lang="zh-CN" altLang="en-US" dirty="0">
              <a:solidFill>
                <a:srgbClr val="FF6600"/>
              </a:solidFill>
            </a:endParaRPr>
          </a:p>
          <a:p>
            <a:pPr marL="809625" lvl="1" indent="-449263">
              <a:lnSpc>
                <a:spcPct val="90000"/>
              </a:lnSpc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dirty="0"/>
              <a:t>使系统易于扩展、便于更新。</a:t>
            </a:r>
          </a:p>
          <a:p>
            <a:pPr marL="809625" lvl="1" indent="-449263">
              <a:lnSpc>
                <a:spcPct val="90000"/>
              </a:lnSpc>
              <a:spcBef>
                <a:spcPts val="6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dirty="0"/>
              <a:t>便于调试、维修。 </a:t>
            </a:r>
            <a:r>
              <a:rPr lang="zh-CN" altLang="en-US" sz="2400" dirty="0">
                <a:solidFill>
                  <a:srgbClr val="FF6600"/>
                </a:solidFill>
                <a:latin typeface="+mn-ea"/>
              </a:rPr>
              <a:t>→</a:t>
            </a:r>
            <a:r>
              <a:rPr lang="zh-CN" altLang="en-US" sz="2400" dirty="0">
                <a:solidFill>
                  <a:srgbClr val="FF6600"/>
                </a:solidFill>
              </a:rPr>
              <a:t> 各插件板分别调试；一级</a:t>
            </a:r>
            <a:r>
              <a:rPr lang="zh-CN" altLang="en-US" sz="2400" dirty="0" smtClean="0">
                <a:solidFill>
                  <a:srgbClr val="FF6600"/>
                </a:solidFill>
              </a:rPr>
              <a:t>维修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578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9D8F07-90F0-4D9B-8869-C01788AE0D7F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63713"/>
            <a:ext cx="8424862" cy="4330700"/>
          </a:xfrm>
          <a:noFill/>
          <a:ln/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突发</a:t>
            </a:r>
            <a:r>
              <a:rPr lang="zh-CN" altLang="en-US" sz="2800" b="1" dirty="0">
                <a:latin typeface="Times New Roman" pitchFamily="18" charset="0"/>
              </a:rPr>
              <a:t>成组数据传输：</a:t>
            </a:r>
          </a:p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8000"/>
                </a:solidFill>
                <a:latin typeface="Times New Roman" pitchFamily="18" charset="0"/>
              </a:rPr>
              <a:t>一个分组</a:t>
            </a:r>
            <a:r>
              <a:rPr lang="zh-CN" altLang="en-US" sz="2800" b="1" dirty="0">
                <a:latin typeface="Times New Roman" pitchFamily="18" charset="0"/>
              </a:rPr>
              <a:t>＝</a:t>
            </a:r>
            <a:r>
              <a:rPr lang="zh-CN" altLang="en-US" sz="2800" b="1" dirty="0">
                <a:solidFill>
                  <a:srgbClr val="008000"/>
                </a:solidFill>
                <a:latin typeface="Times New Roman" pitchFamily="18" charset="0"/>
              </a:rPr>
              <a:t>一个地址节拍</a:t>
            </a:r>
            <a:r>
              <a:rPr lang="zh-CN" altLang="en-US" sz="2800" b="1" dirty="0">
                <a:latin typeface="Times New Roman" pitchFamily="18" charset="0"/>
              </a:rPr>
              <a:t>＋</a:t>
            </a:r>
            <a:r>
              <a:rPr lang="zh-CN" altLang="en-US" sz="2800" b="1" dirty="0">
                <a:solidFill>
                  <a:srgbClr val="008000"/>
                </a:solidFill>
                <a:latin typeface="Times New Roman" pitchFamily="18" charset="0"/>
              </a:rPr>
              <a:t>一个（多个）数据节拍</a:t>
            </a:r>
          </a:p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               （</a:t>
            </a:r>
            <a:r>
              <a:rPr lang="en-US" altLang="zh-CN" sz="2800" b="1" dirty="0">
                <a:latin typeface="Times New Roman" pitchFamily="18" charset="0"/>
              </a:rPr>
              <a:t>Address phase</a:t>
            </a:r>
            <a:r>
              <a:rPr lang="zh-CN" altLang="en-US" sz="2800" b="1" dirty="0">
                <a:latin typeface="Times New Roman" pitchFamily="18" charset="0"/>
              </a:rPr>
              <a:t>）   （</a:t>
            </a:r>
            <a:r>
              <a:rPr lang="en-US" altLang="zh-CN" sz="2800" b="1" dirty="0">
                <a:latin typeface="Times New Roman" pitchFamily="18" charset="0"/>
              </a:rPr>
              <a:t>Data phase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读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/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写时序：</a:t>
            </a:r>
            <a:endParaRPr lang="en-US" altLang="zh-CN" sz="2800" b="1" dirty="0">
              <a:solidFill>
                <a:schemeClr val="bg2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41</a:t>
            </a:fld>
            <a:endParaRPr lang="en-US" altLang="zh-CN"/>
          </a:p>
        </p:txBody>
      </p:sp>
      <p:sp>
        <p:nvSpPr>
          <p:cNvPr id="5" name="AutoShape 118"/>
          <p:cNvSpPr>
            <a:spLocks noChangeArrowheads="1"/>
          </p:cNvSpPr>
          <p:nvPr/>
        </p:nvSpPr>
        <p:spPr bwMode="auto">
          <a:xfrm>
            <a:off x="3742993" y="2060785"/>
            <a:ext cx="1655763" cy="360363"/>
          </a:xfrm>
          <a:prstGeom prst="hexagon">
            <a:avLst>
              <a:gd name="adj" fmla="val 26441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6" name="Rectangle 17"/>
          <p:cNvSpPr txBox="1">
            <a:spLocks noChangeArrowheads="1"/>
          </p:cNvSpPr>
          <p:nvPr/>
        </p:nvSpPr>
        <p:spPr bwMode="auto">
          <a:xfrm>
            <a:off x="457200" y="6093187"/>
            <a:ext cx="83629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1688" indent="-279400" algn="l" rtl="0" fontAlgn="base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39850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879600" indent="-360363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3304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5pPr>
            <a:lvl6pPr marL="27876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PCI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总线的基本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读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操作时序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7D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V="1">
            <a:off x="15823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" name="Line 19"/>
          <p:cNvSpPr>
            <a:spLocks noChangeShapeType="1"/>
          </p:cNvSpPr>
          <p:nvPr/>
        </p:nvSpPr>
        <p:spPr bwMode="auto">
          <a:xfrm flipH="1" flipV="1">
            <a:off x="20142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>
            <a:off x="1726868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2158668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V="1">
            <a:off x="24460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8778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2590468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3022268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 flipV="1">
            <a:off x="33096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6" name="Line 27"/>
          <p:cNvSpPr>
            <a:spLocks noChangeShapeType="1"/>
          </p:cNvSpPr>
          <p:nvPr/>
        </p:nvSpPr>
        <p:spPr bwMode="auto">
          <a:xfrm flipH="1" flipV="1">
            <a:off x="37414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7" name="Line 28"/>
          <p:cNvSpPr>
            <a:spLocks noChangeShapeType="1"/>
          </p:cNvSpPr>
          <p:nvPr/>
        </p:nvSpPr>
        <p:spPr bwMode="auto">
          <a:xfrm>
            <a:off x="3454068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8" name="Line 29"/>
          <p:cNvSpPr>
            <a:spLocks noChangeShapeType="1"/>
          </p:cNvSpPr>
          <p:nvPr/>
        </p:nvSpPr>
        <p:spPr bwMode="auto">
          <a:xfrm>
            <a:off x="3885868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4173206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 flipH="1" flipV="1">
            <a:off x="46065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1" name="Line 32"/>
          <p:cNvSpPr>
            <a:spLocks noChangeShapeType="1"/>
          </p:cNvSpPr>
          <p:nvPr/>
        </p:nvSpPr>
        <p:spPr bwMode="auto">
          <a:xfrm>
            <a:off x="4319256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Line 33"/>
          <p:cNvSpPr>
            <a:spLocks noChangeShapeType="1"/>
          </p:cNvSpPr>
          <p:nvPr/>
        </p:nvSpPr>
        <p:spPr bwMode="auto">
          <a:xfrm>
            <a:off x="4751056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3" name="Line 34"/>
          <p:cNvSpPr>
            <a:spLocks noChangeShapeType="1"/>
          </p:cNvSpPr>
          <p:nvPr/>
        </p:nvSpPr>
        <p:spPr bwMode="auto">
          <a:xfrm flipV="1">
            <a:off x="50383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4" name="Line 35"/>
          <p:cNvSpPr>
            <a:spLocks noChangeShapeType="1"/>
          </p:cNvSpPr>
          <p:nvPr/>
        </p:nvSpPr>
        <p:spPr bwMode="auto">
          <a:xfrm flipH="1" flipV="1">
            <a:off x="54701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5" name="Line 36"/>
          <p:cNvSpPr>
            <a:spLocks noChangeShapeType="1"/>
          </p:cNvSpPr>
          <p:nvPr/>
        </p:nvSpPr>
        <p:spPr bwMode="auto">
          <a:xfrm>
            <a:off x="5182856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6" name="Line 37"/>
          <p:cNvSpPr>
            <a:spLocks noChangeShapeType="1"/>
          </p:cNvSpPr>
          <p:nvPr/>
        </p:nvSpPr>
        <p:spPr bwMode="auto">
          <a:xfrm>
            <a:off x="5614656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7" name="Line 38"/>
          <p:cNvSpPr>
            <a:spLocks noChangeShapeType="1"/>
          </p:cNvSpPr>
          <p:nvPr/>
        </p:nvSpPr>
        <p:spPr bwMode="auto">
          <a:xfrm flipV="1">
            <a:off x="59019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8" name="Line 39"/>
          <p:cNvSpPr>
            <a:spLocks noChangeShapeType="1"/>
          </p:cNvSpPr>
          <p:nvPr/>
        </p:nvSpPr>
        <p:spPr bwMode="auto">
          <a:xfrm flipH="1" flipV="1">
            <a:off x="63337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9" name="Line 40"/>
          <p:cNvSpPr>
            <a:spLocks noChangeShapeType="1"/>
          </p:cNvSpPr>
          <p:nvPr/>
        </p:nvSpPr>
        <p:spPr bwMode="auto">
          <a:xfrm>
            <a:off x="6046456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0" name="Line 41"/>
          <p:cNvSpPr>
            <a:spLocks noChangeShapeType="1"/>
          </p:cNvSpPr>
          <p:nvPr/>
        </p:nvSpPr>
        <p:spPr bwMode="auto">
          <a:xfrm>
            <a:off x="6478256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1" name="Line 42"/>
          <p:cNvSpPr>
            <a:spLocks noChangeShapeType="1"/>
          </p:cNvSpPr>
          <p:nvPr/>
        </p:nvSpPr>
        <p:spPr bwMode="auto">
          <a:xfrm flipV="1">
            <a:off x="67655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2" name="Line 43"/>
          <p:cNvSpPr>
            <a:spLocks noChangeShapeType="1"/>
          </p:cNvSpPr>
          <p:nvPr/>
        </p:nvSpPr>
        <p:spPr bwMode="auto">
          <a:xfrm flipH="1" flipV="1">
            <a:off x="71973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3" name="Line 44"/>
          <p:cNvSpPr>
            <a:spLocks noChangeShapeType="1"/>
          </p:cNvSpPr>
          <p:nvPr/>
        </p:nvSpPr>
        <p:spPr bwMode="auto">
          <a:xfrm>
            <a:off x="6910056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4" name="Line 45"/>
          <p:cNvSpPr>
            <a:spLocks noChangeShapeType="1"/>
          </p:cNvSpPr>
          <p:nvPr/>
        </p:nvSpPr>
        <p:spPr bwMode="auto">
          <a:xfrm>
            <a:off x="7341856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5" name="Line 46"/>
          <p:cNvSpPr>
            <a:spLocks noChangeShapeType="1"/>
          </p:cNvSpPr>
          <p:nvPr/>
        </p:nvSpPr>
        <p:spPr bwMode="auto">
          <a:xfrm flipV="1">
            <a:off x="7629193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6" name="Line 47"/>
          <p:cNvSpPr>
            <a:spLocks noChangeShapeType="1"/>
          </p:cNvSpPr>
          <p:nvPr/>
        </p:nvSpPr>
        <p:spPr bwMode="auto">
          <a:xfrm flipH="1" flipV="1">
            <a:off x="8062581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7" name="Line 48"/>
          <p:cNvSpPr>
            <a:spLocks noChangeShapeType="1"/>
          </p:cNvSpPr>
          <p:nvPr/>
        </p:nvSpPr>
        <p:spPr bwMode="auto">
          <a:xfrm>
            <a:off x="7775243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8" name="Line 49"/>
          <p:cNvSpPr>
            <a:spLocks noChangeShapeType="1"/>
          </p:cNvSpPr>
          <p:nvPr/>
        </p:nvSpPr>
        <p:spPr bwMode="auto">
          <a:xfrm>
            <a:off x="8207043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9" name="Line 50"/>
          <p:cNvSpPr>
            <a:spLocks noChangeShapeType="1"/>
          </p:cNvSpPr>
          <p:nvPr/>
        </p:nvSpPr>
        <p:spPr bwMode="auto">
          <a:xfrm flipV="1">
            <a:off x="8494381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0" name="Line 51"/>
          <p:cNvSpPr>
            <a:spLocks noChangeShapeType="1"/>
          </p:cNvSpPr>
          <p:nvPr/>
        </p:nvSpPr>
        <p:spPr bwMode="auto">
          <a:xfrm>
            <a:off x="8638843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1" name="Line 52"/>
          <p:cNvSpPr>
            <a:spLocks noChangeShapeType="1"/>
          </p:cNvSpPr>
          <p:nvPr/>
        </p:nvSpPr>
        <p:spPr bwMode="auto">
          <a:xfrm>
            <a:off x="1294968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2" name="Line 71"/>
          <p:cNvSpPr>
            <a:spLocks noChangeShapeType="1"/>
          </p:cNvSpPr>
          <p:nvPr/>
        </p:nvSpPr>
        <p:spPr bwMode="auto">
          <a:xfrm flipH="1" flipV="1">
            <a:off x="1941181" y="14130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1293481" y="1413085"/>
            <a:ext cx="6477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4" name="Line 73"/>
          <p:cNvSpPr>
            <a:spLocks noChangeShapeType="1"/>
          </p:cNvSpPr>
          <p:nvPr/>
        </p:nvSpPr>
        <p:spPr bwMode="auto">
          <a:xfrm>
            <a:off x="2085643" y="1771860"/>
            <a:ext cx="5257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5" name="Line 74"/>
          <p:cNvSpPr>
            <a:spLocks noChangeShapeType="1"/>
          </p:cNvSpPr>
          <p:nvPr/>
        </p:nvSpPr>
        <p:spPr bwMode="auto">
          <a:xfrm flipV="1">
            <a:off x="7341856" y="1411498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6" name="Line 76"/>
          <p:cNvSpPr>
            <a:spLocks noChangeShapeType="1"/>
          </p:cNvSpPr>
          <p:nvPr/>
        </p:nvSpPr>
        <p:spPr bwMode="auto">
          <a:xfrm>
            <a:off x="7486318" y="1413085"/>
            <a:ext cx="9366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7" name="Line 97"/>
          <p:cNvSpPr>
            <a:spLocks noChangeShapeType="1"/>
          </p:cNvSpPr>
          <p:nvPr/>
        </p:nvSpPr>
        <p:spPr bwMode="auto">
          <a:xfrm>
            <a:off x="8710281" y="1413085"/>
            <a:ext cx="2174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48" name="Group 119"/>
          <p:cNvGrpSpPr>
            <a:grpSpLocks/>
          </p:cNvGrpSpPr>
          <p:nvPr/>
        </p:nvGrpSpPr>
        <p:grpSpPr bwMode="auto">
          <a:xfrm>
            <a:off x="8422943" y="1341648"/>
            <a:ext cx="287338" cy="142875"/>
            <a:chOff x="5148" y="981"/>
            <a:chExt cx="181" cy="90"/>
          </a:xfrm>
        </p:grpSpPr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51" name="Group 180"/>
          <p:cNvGrpSpPr>
            <a:grpSpLocks/>
          </p:cNvGrpSpPr>
          <p:nvPr/>
        </p:nvGrpSpPr>
        <p:grpSpPr bwMode="auto">
          <a:xfrm>
            <a:off x="1473198" y="260560"/>
            <a:ext cx="7346950" cy="471488"/>
            <a:chOff x="747" y="291"/>
            <a:chExt cx="4628" cy="297"/>
          </a:xfrm>
        </p:grpSpPr>
        <p:sp>
          <p:nvSpPr>
            <p:cNvPr id="52" name="Text Box 63"/>
            <p:cNvSpPr txBox="1">
              <a:spLocks noChangeArrowheads="1"/>
            </p:cNvSpPr>
            <p:nvPr/>
          </p:nvSpPr>
          <p:spPr bwMode="auto">
            <a:xfrm>
              <a:off x="747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3" name="Text Box 64"/>
            <p:cNvSpPr txBox="1">
              <a:spLocks noChangeArrowheads="1"/>
            </p:cNvSpPr>
            <p:nvPr/>
          </p:nvSpPr>
          <p:spPr bwMode="auto">
            <a:xfrm>
              <a:off x="1292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4" name="Text Box 65"/>
            <p:cNvSpPr txBox="1">
              <a:spLocks noChangeArrowheads="1"/>
            </p:cNvSpPr>
            <p:nvPr/>
          </p:nvSpPr>
          <p:spPr bwMode="auto">
            <a:xfrm>
              <a:off x="1836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55" name="Text Box 66"/>
            <p:cNvSpPr txBox="1">
              <a:spLocks noChangeArrowheads="1"/>
            </p:cNvSpPr>
            <p:nvPr/>
          </p:nvSpPr>
          <p:spPr bwMode="auto">
            <a:xfrm>
              <a:off x="2380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56" name="Text Box 67"/>
            <p:cNvSpPr txBox="1">
              <a:spLocks noChangeArrowheads="1"/>
            </p:cNvSpPr>
            <p:nvPr/>
          </p:nvSpPr>
          <p:spPr bwMode="auto">
            <a:xfrm>
              <a:off x="2925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57" name="Text Box 68"/>
            <p:cNvSpPr txBox="1">
              <a:spLocks noChangeArrowheads="1"/>
            </p:cNvSpPr>
            <p:nvPr/>
          </p:nvSpPr>
          <p:spPr bwMode="auto">
            <a:xfrm>
              <a:off x="3470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58" name="Text Box 69"/>
            <p:cNvSpPr txBox="1">
              <a:spLocks noChangeArrowheads="1"/>
            </p:cNvSpPr>
            <p:nvPr/>
          </p:nvSpPr>
          <p:spPr bwMode="auto">
            <a:xfrm>
              <a:off x="4014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59" name="Text Box 70"/>
            <p:cNvSpPr txBox="1">
              <a:spLocks noChangeArrowheads="1"/>
            </p:cNvSpPr>
            <p:nvPr/>
          </p:nvSpPr>
          <p:spPr bwMode="auto">
            <a:xfrm>
              <a:off x="4558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0" name="Text Box 100"/>
            <p:cNvSpPr txBox="1">
              <a:spLocks noChangeArrowheads="1"/>
            </p:cNvSpPr>
            <p:nvPr/>
          </p:nvSpPr>
          <p:spPr bwMode="auto">
            <a:xfrm>
              <a:off x="5103" y="300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9</a:t>
              </a:r>
            </a:p>
          </p:txBody>
        </p:sp>
      </p:grpSp>
      <p:sp>
        <p:nvSpPr>
          <p:cNvPr id="61" name="Text Box 101"/>
          <p:cNvSpPr txBox="1">
            <a:spLocks noChangeArrowheads="1"/>
          </p:cNvSpPr>
          <p:nvPr/>
        </p:nvSpPr>
        <p:spPr bwMode="auto">
          <a:xfrm>
            <a:off x="142548" y="4627773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DEVSEL</a:t>
            </a:r>
          </a:p>
        </p:txBody>
      </p:sp>
      <p:sp>
        <p:nvSpPr>
          <p:cNvPr id="62" name="Text Box 102"/>
          <p:cNvSpPr txBox="1">
            <a:spLocks noChangeArrowheads="1"/>
          </p:cNvSpPr>
          <p:nvPr/>
        </p:nvSpPr>
        <p:spPr bwMode="auto">
          <a:xfrm>
            <a:off x="141505" y="3980073"/>
            <a:ext cx="12954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TRDY</a:t>
            </a:r>
          </a:p>
        </p:txBody>
      </p:sp>
      <p:sp>
        <p:nvSpPr>
          <p:cNvPr id="63" name="Text Box 103"/>
          <p:cNvSpPr txBox="1">
            <a:spLocks noChangeArrowheads="1"/>
          </p:cNvSpPr>
          <p:nvPr/>
        </p:nvSpPr>
        <p:spPr bwMode="auto">
          <a:xfrm>
            <a:off x="141505" y="3284748"/>
            <a:ext cx="12954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IRDY</a:t>
            </a:r>
          </a:p>
        </p:txBody>
      </p:sp>
      <p:sp>
        <p:nvSpPr>
          <p:cNvPr id="64" name="Text Box 105"/>
          <p:cNvSpPr txBox="1">
            <a:spLocks noChangeArrowheads="1"/>
          </p:cNvSpPr>
          <p:nvPr/>
        </p:nvSpPr>
        <p:spPr bwMode="auto">
          <a:xfrm>
            <a:off x="70538" y="1989348"/>
            <a:ext cx="1798637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</a:rPr>
              <a:t>AD[31..0]</a:t>
            </a:r>
            <a:endParaRPr lang="en-US" altLang="zh-CN" sz="2400" b="1" baseline="-25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5" name="Text Box 106"/>
          <p:cNvSpPr txBox="1">
            <a:spLocks noChangeArrowheads="1"/>
          </p:cNvSpPr>
          <p:nvPr/>
        </p:nvSpPr>
        <p:spPr bwMode="auto">
          <a:xfrm>
            <a:off x="141505" y="1460710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FRAME</a:t>
            </a:r>
          </a:p>
        </p:txBody>
      </p:sp>
      <p:sp>
        <p:nvSpPr>
          <p:cNvPr id="66" name="Text Box 107"/>
          <p:cNvSpPr txBox="1">
            <a:spLocks noChangeArrowheads="1"/>
          </p:cNvSpPr>
          <p:nvPr/>
        </p:nvSpPr>
        <p:spPr bwMode="auto">
          <a:xfrm>
            <a:off x="141505" y="692360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CLK</a:t>
            </a:r>
          </a:p>
        </p:txBody>
      </p:sp>
      <p:sp>
        <p:nvSpPr>
          <p:cNvPr id="67" name="Line 108"/>
          <p:cNvSpPr>
            <a:spLocks noChangeShapeType="1"/>
          </p:cNvSpPr>
          <p:nvPr/>
        </p:nvSpPr>
        <p:spPr bwMode="auto">
          <a:xfrm>
            <a:off x="265330" y="1513098"/>
            <a:ext cx="10747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" name="Text Box 104"/>
          <p:cNvSpPr txBox="1">
            <a:spLocks noChangeArrowheads="1"/>
          </p:cNvSpPr>
          <p:nvPr/>
        </p:nvSpPr>
        <p:spPr bwMode="auto">
          <a:xfrm>
            <a:off x="70857" y="2637048"/>
            <a:ext cx="1636714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</a:rPr>
              <a:t>C/BE[3..0]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9" name="Line 109"/>
          <p:cNvSpPr>
            <a:spLocks noChangeShapeType="1"/>
          </p:cNvSpPr>
          <p:nvPr/>
        </p:nvSpPr>
        <p:spPr bwMode="auto">
          <a:xfrm>
            <a:off x="493132" y="2722773"/>
            <a:ext cx="3603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Line 110"/>
          <p:cNvSpPr>
            <a:spLocks noChangeShapeType="1"/>
          </p:cNvSpPr>
          <p:nvPr/>
        </p:nvSpPr>
        <p:spPr bwMode="auto">
          <a:xfrm>
            <a:off x="255805" y="3357773"/>
            <a:ext cx="7207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Line 111"/>
          <p:cNvSpPr>
            <a:spLocks noChangeShapeType="1"/>
          </p:cNvSpPr>
          <p:nvPr/>
        </p:nvSpPr>
        <p:spPr bwMode="auto">
          <a:xfrm>
            <a:off x="265330" y="4048335"/>
            <a:ext cx="7921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" name="Line 112"/>
          <p:cNvSpPr>
            <a:spLocks noChangeShapeType="1"/>
          </p:cNvSpPr>
          <p:nvPr/>
        </p:nvSpPr>
        <p:spPr bwMode="auto">
          <a:xfrm>
            <a:off x="255805" y="4697623"/>
            <a:ext cx="11525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" name="Line 113"/>
          <p:cNvSpPr>
            <a:spLocks noChangeShapeType="1"/>
          </p:cNvSpPr>
          <p:nvPr/>
        </p:nvSpPr>
        <p:spPr bwMode="auto">
          <a:xfrm>
            <a:off x="1436356" y="2241760"/>
            <a:ext cx="5064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74" name="AutoShape 114"/>
          <p:cNvSpPr>
            <a:spLocks noChangeArrowheads="1"/>
          </p:cNvSpPr>
          <p:nvPr/>
        </p:nvSpPr>
        <p:spPr bwMode="auto">
          <a:xfrm>
            <a:off x="1942768" y="2060785"/>
            <a:ext cx="1008063" cy="360363"/>
          </a:xfrm>
          <a:prstGeom prst="hexagon">
            <a:avLst>
              <a:gd name="adj" fmla="val 26873"/>
              <a:gd name="vf" fmla="val 115470"/>
            </a:avLst>
          </a:prstGeom>
          <a:solidFill>
            <a:srgbClr val="FFCCFF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itchFamily="18" charset="0"/>
              </a:rPr>
              <a:t>地址</a:t>
            </a:r>
          </a:p>
        </p:txBody>
      </p:sp>
      <p:sp>
        <p:nvSpPr>
          <p:cNvPr id="75" name="AutoShape 115"/>
          <p:cNvSpPr>
            <a:spLocks noChangeArrowheads="1"/>
          </p:cNvSpPr>
          <p:nvPr/>
        </p:nvSpPr>
        <p:spPr bwMode="auto">
          <a:xfrm>
            <a:off x="3742993" y="2060785"/>
            <a:ext cx="1008063" cy="360363"/>
          </a:xfrm>
          <a:prstGeom prst="hexagon">
            <a:avLst>
              <a:gd name="adj" fmla="val 26873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数据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1</a:t>
            </a:r>
          </a:p>
        </p:txBody>
      </p:sp>
      <p:sp>
        <p:nvSpPr>
          <p:cNvPr id="76" name="AutoShape 116"/>
          <p:cNvSpPr>
            <a:spLocks noChangeArrowheads="1"/>
          </p:cNvSpPr>
          <p:nvPr/>
        </p:nvSpPr>
        <p:spPr bwMode="auto">
          <a:xfrm>
            <a:off x="5398756" y="2060785"/>
            <a:ext cx="1008062" cy="360363"/>
          </a:xfrm>
          <a:prstGeom prst="hexagon">
            <a:avLst>
              <a:gd name="adj" fmla="val 26873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数据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2</a:t>
            </a:r>
          </a:p>
        </p:txBody>
      </p:sp>
      <p:sp>
        <p:nvSpPr>
          <p:cNvPr id="77" name="AutoShape 117"/>
          <p:cNvSpPr>
            <a:spLocks noChangeArrowheads="1"/>
          </p:cNvSpPr>
          <p:nvPr/>
        </p:nvSpPr>
        <p:spPr bwMode="auto">
          <a:xfrm>
            <a:off x="6406818" y="2060785"/>
            <a:ext cx="1728788" cy="360363"/>
          </a:xfrm>
          <a:prstGeom prst="hexagon">
            <a:avLst>
              <a:gd name="adj" fmla="val 25119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数据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3</a:t>
            </a:r>
          </a:p>
        </p:txBody>
      </p:sp>
      <p:grpSp>
        <p:nvGrpSpPr>
          <p:cNvPr id="78" name="Group 120"/>
          <p:cNvGrpSpPr>
            <a:grpSpLocks/>
          </p:cNvGrpSpPr>
          <p:nvPr/>
        </p:nvGrpSpPr>
        <p:grpSpPr bwMode="auto">
          <a:xfrm>
            <a:off x="3239756" y="2170323"/>
            <a:ext cx="287337" cy="142875"/>
            <a:chOff x="5148" y="981"/>
            <a:chExt cx="181" cy="90"/>
          </a:xfrm>
        </p:grpSpPr>
        <p:sp>
          <p:nvSpPr>
            <p:cNvPr id="79" name="Freeform 121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0" name="Freeform 122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81" name="Group 123"/>
          <p:cNvGrpSpPr>
            <a:grpSpLocks/>
          </p:cNvGrpSpPr>
          <p:nvPr/>
        </p:nvGrpSpPr>
        <p:grpSpPr bwMode="auto">
          <a:xfrm>
            <a:off x="8422943" y="2170323"/>
            <a:ext cx="287338" cy="142875"/>
            <a:chOff x="5148" y="981"/>
            <a:chExt cx="181" cy="90"/>
          </a:xfrm>
        </p:grpSpPr>
        <p:sp>
          <p:nvSpPr>
            <p:cNvPr id="82" name="Freeform 124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3" name="Freeform 125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84" name="Line 126"/>
          <p:cNvSpPr>
            <a:spLocks noChangeShapeType="1"/>
          </p:cNvSpPr>
          <p:nvPr/>
        </p:nvSpPr>
        <p:spPr bwMode="auto">
          <a:xfrm>
            <a:off x="2950831" y="2241760"/>
            <a:ext cx="2889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5" name="Line 127"/>
          <p:cNvSpPr>
            <a:spLocks noChangeShapeType="1"/>
          </p:cNvSpPr>
          <p:nvPr/>
        </p:nvSpPr>
        <p:spPr bwMode="auto">
          <a:xfrm>
            <a:off x="3527093" y="2241760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6" name="Line 128"/>
          <p:cNvSpPr>
            <a:spLocks noChangeShapeType="1"/>
          </p:cNvSpPr>
          <p:nvPr/>
        </p:nvSpPr>
        <p:spPr bwMode="auto">
          <a:xfrm>
            <a:off x="8135606" y="2241760"/>
            <a:ext cx="2889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7" name="Line 129"/>
          <p:cNvSpPr>
            <a:spLocks noChangeShapeType="1"/>
          </p:cNvSpPr>
          <p:nvPr/>
        </p:nvSpPr>
        <p:spPr bwMode="auto">
          <a:xfrm>
            <a:off x="8710281" y="2241760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8" name="AutoShape 130"/>
          <p:cNvSpPr>
            <a:spLocks noChangeArrowheads="1"/>
          </p:cNvSpPr>
          <p:nvPr/>
        </p:nvSpPr>
        <p:spPr bwMode="auto">
          <a:xfrm>
            <a:off x="1942768" y="2708485"/>
            <a:ext cx="1008063" cy="360363"/>
          </a:xfrm>
          <a:prstGeom prst="hexagon">
            <a:avLst>
              <a:gd name="adj" fmla="val 26873"/>
              <a:gd name="vf" fmla="val 115470"/>
            </a:avLst>
          </a:prstGeom>
          <a:solidFill>
            <a:srgbClr val="99FFCC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总线命令</a:t>
            </a:r>
          </a:p>
        </p:txBody>
      </p:sp>
      <p:sp>
        <p:nvSpPr>
          <p:cNvPr id="89" name="AutoShape 131"/>
          <p:cNvSpPr>
            <a:spLocks noChangeArrowheads="1"/>
          </p:cNvSpPr>
          <p:nvPr/>
        </p:nvSpPr>
        <p:spPr bwMode="auto">
          <a:xfrm>
            <a:off x="2950831" y="2708485"/>
            <a:ext cx="5184775" cy="360363"/>
          </a:xfrm>
          <a:prstGeom prst="hexagon">
            <a:avLst>
              <a:gd name="adj" fmla="val 22447"/>
              <a:gd name="vf" fmla="val 115470"/>
            </a:avLst>
          </a:prstGeom>
          <a:solidFill>
            <a:srgbClr val="99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BEs</a:t>
            </a:r>
          </a:p>
        </p:txBody>
      </p:sp>
      <p:sp>
        <p:nvSpPr>
          <p:cNvPr id="90" name="Line 132"/>
          <p:cNvSpPr>
            <a:spLocks noChangeShapeType="1"/>
          </p:cNvSpPr>
          <p:nvPr/>
        </p:nvSpPr>
        <p:spPr bwMode="auto">
          <a:xfrm>
            <a:off x="1582306" y="2891048"/>
            <a:ext cx="3604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91" name="Group 133"/>
          <p:cNvGrpSpPr>
            <a:grpSpLocks/>
          </p:cNvGrpSpPr>
          <p:nvPr/>
        </p:nvGrpSpPr>
        <p:grpSpPr bwMode="auto">
          <a:xfrm>
            <a:off x="8422943" y="2819610"/>
            <a:ext cx="287338" cy="142875"/>
            <a:chOff x="5148" y="981"/>
            <a:chExt cx="181" cy="90"/>
          </a:xfrm>
        </p:grpSpPr>
        <p:sp>
          <p:nvSpPr>
            <p:cNvPr id="92" name="Freeform 134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3" name="Freeform 135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94" name="Line 136"/>
          <p:cNvSpPr>
            <a:spLocks noChangeShapeType="1"/>
          </p:cNvSpPr>
          <p:nvPr/>
        </p:nvSpPr>
        <p:spPr bwMode="auto">
          <a:xfrm>
            <a:off x="8135606" y="2891048"/>
            <a:ext cx="2889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5" name="Line 137"/>
          <p:cNvSpPr>
            <a:spLocks noChangeShapeType="1"/>
          </p:cNvSpPr>
          <p:nvPr/>
        </p:nvSpPr>
        <p:spPr bwMode="auto">
          <a:xfrm>
            <a:off x="8710281" y="2891048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6" name="Line 138"/>
          <p:cNvSpPr>
            <a:spLocks noChangeShapeType="1"/>
          </p:cNvSpPr>
          <p:nvPr/>
        </p:nvSpPr>
        <p:spPr bwMode="auto">
          <a:xfrm flipH="1" flipV="1">
            <a:off x="2806368" y="33577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7" name="Line 139"/>
          <p:cNvSpPr>
            <a:spLocks noChangeShapeType="1"/>
          </p:cNvSpPr>
          <p:nvPr/>
        </p:nvSpPr>
        <p:spPr bwMode="auto">
          <a:xfrm flipV="1">
            <a:off x="6262356" y="33577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8" name="Line 140"/>
          <p:cNvSpPr>
            <a:spLocks noChangeShapeType="1"/>
          </p:cNvSpPr>
          <p:nvPr/>
        </p:nvSpPr>
        <p:spPr bwMode="auto">
          <a:xfrm flipH="1" flipV="1">
            <a:off x="7125956" y="33577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9" name="Line 141"/>
          <p:cNvSpPr>
            <a:spLocks noChangeShapeType="1"/>
          </p:cNvSpPr>
          <p:nvPr/>
        </p:nvSpPr>
        <p:spPr bwMode="auto">
          <a:xfrm flipV="1">
            <a:off x="8062581" y="33577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0" name="Line 142"/>
          <p:cNvSpPr>
            <a:spLocks noChangeShapeType="1"/>
          </p:cNvSpPr>
          <p:nvPr/>
        </p:nvSpPr>
        <p:spPr bwMode="auto">
          <a:xfrm>
            <a:off x="2950831" y="3718135"/>
            <a:ext cx="3311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1" name="Line 143"/>
          <p:cNvSpPr>
            <a:spLocks noChangeShapeType="1"/>
          </p:cNvSpPr>
          <p:nvPr/>
        </p:nvSpPr>
        <p:spPr bwMode="auto">
          <a:xfrm>
            <a:off x="6406818" y="3357773"/>
            <a:ext cx="720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2" name="Line 144"/>
          <p:cNvSpPr>
            <a:spLocks noChangeShapeType="1"/>
          </p:cNvSpPr>
          <p:nvPr/>
        </p:nvSpPr>
        <p:spPr bwMode="auto">
          <a:xfrm>
            <a:off x="7270418" y="3718135"/>
            <a:ext cx="7921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3" name="Line 145"/>
          <p:cNvSpPr>
            <a:spLocks noChangeShapeType="1"/>
          </p:cNvSpPr>
          <p:nvPr/>
        </p:nvSpPr>
        <p:spPr bwMode="auto">
          <a:xfrm>
            <a:off x="8207043" y="3357773"/>
            <a:ext cx="719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4" name="Line 146"/>
          <p:cNvSpPr>
            <a:spLocks noChangeShapeType="1"/>
          </p:cNvSpPr>
          <p:nvPr/>
        </p:nvSpPr>
        <p:spPr bwMode="auto">
          <a:xfrm>
            <a:off x="1942768" y="3357773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5" name="Line 147"/>
          <p:cNvSpPr>
            <a:spLocks noChangeShapeType="1"/>
          </p:cNvSpPr>
          <p:nvPr/>
        </p:nvSpPr>
        <p:spPr bwMode="auto">
          <a:xfrm>
            <a:off x="2590468" y="3357773"/>
            <a:ext cx="2174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06" name="Group 148"/>
          <p:cNvGrpSpPr>
            <a:grpSpLocks/>
          </p:cNvGrpSpPr>
          <p:nvPr/>
        </p:nvGrpSpPr>
        <p:grpSpPr bwMode="auto">
          <a:xfrm>
            <a:off x="2303131" y="3286335"/>
            <a:ext cx="287337" cy="142875"/>
            <a:chOff x="5148" y="981"/>
            <a:chExt cx="181" cy="90"/>
          </a:xfrm>
        </p:grpSpPr>
        <p:sp>
          <p:nvSpPr>
            <p:cNvPr id="107" name="Freeform 149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8" name="Freeform 150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09" name="Line 151"/>
          <p:cNvSpPr>
            <a:spLocks noChangeShapeType="1"/>
          </p:cNvSpPr>
          <p:nvPr/>
        </p:nvSpPr>
        <p:spPr bwMode="auto">
          <a:xfrm flipH="1" flipV="1">
            <a:off x="3669968" y="40054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0" name="Line 152"/>
          <p:cNvSpPr>
            <a:spLocks noChangeShapeType="1"/>
          </p:cNvSpPr>
          <p:nvPr/>
        </p:nvSpPr>
        <p:spPr bwMode="auto">
          <a:xfrm flipV="1">
            <a:off x="4535156" y="40054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1" name="Line 153"/>
          <p:cNvSpPr>
            <a:spLocks noChangeShapeType="1"/>
          </p:cNvSpPr>
          <p:nvPr/>
        </p:nvSpPr>
        <p:spPr bwMode="auto">
          <a:xfrm flipH="1" flipV="1">
            <a:off x="5398756" y="40054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2" name="Line 154"/>
          <p:cNvSpPr>
            <a:spLocks noChangeShapeType="1"/>
          </p:cNvSpPr>
          <p:nvPr/>
        </p:nvSpPr>
        <p:spPr bwMode="auto">
          <a:xfrm flipV="1">
            <a:off x="8062581" y="40054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3" name="Line 155"/>
          <p:cNvSpPr>
            <a:spLocks noChangeShapeType="1"/>
          </p:cNvSpPr>
          <p:nvPr/>
        </p:nvSpPr>
        <p:spPr bwMode="auto">
          <a:xfrm>
            <a:off x="8207043" y="4005473"/>
            <a:ext cx="719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4" name="Line 156"/>
          <p:cNvSpPr>
            <a:spLocks noChangeShapeType="1"/>
          </p:cNvSpPr>
          <p:nvPr/>
        </p:nvSpPr>
        <p:spPr bwMode="auto">
          <a:xfrm>
            <a:off x="5543218" y="4365835"/>
            <a:ext cx="2519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5" name="Line 157"/>
          <p:cNvSpPr>
            <a:spLocks noChangeShapeType="1"/>
          </p:cNvSpPr>
          <p:nvPr/>
        </p:nvSpPr>
        <p:spPr bwMode="auto">
          <a:xfrm>
            <a:off x="4678031" y="4005473"/>
            <a:ext cx="720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6" name="Line 158"/>
          <p:cNvSpPr>
            <a:spLocks noChangeShapeType="1"/>
          </p:cNvSpPr>
          <p:nvPr/>
        </p:nvSpPr>
        <p:spPr bwMode="auto">
          <a:xfrm>
            <a:off x="3814431" y="4365835"/>
            <a:ext cx="720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7" name="Line 159"/>
          <p:cNvSpPr>
            <a:spLocks noChangeShapeType="1"/>
          </p:cNvSpPr>
          <p:nvPr/>
        </p:nvSpPr>
        <p:spPr bwMode="auto">
          <a:xfrm>
            <a:off x="1942768" y="4005473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8" name="Line 160"/>
          <p:cNvSpPr>
            <a:spLocks noChangeShapeType="1"/>
          </p:cNvSpPr>
          <p:nvPr/>
        </p:nvSpPr>
        <p:spPr bwMode="auto">
          <a:xfrm>
            <a:off x="2590468" y="4005473"/>
            <a:ext cx="10795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19" name="Group 161"/>
          <p:cNvGrpSpPr>
            <a:grpSpLocks/>
          </p:cNvGrpSpPr>
          <p:nvPr/>
        </p:nvGrpSpPr>
        <p:grpSpPr bwMode="auto">
          <a:xfrm>
            <a:off x="2303131" y="3934035"/>
            <a:ext cx="287337" cy="142875"/>
            <a:chOff x="5148" y="981"/>
            <a:chExt cx="181" cy="90"/>
          </a:xfrm>
        </p:grpSpPr>
        <p:sp>
          <p:nvSpPr>
            <p:cNvPr id="120" name="Freeform 162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21" name="Freeform 163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22" name="Line 164"/>
          <p:cNvSpPr>
            <a:spLocks noChangeShapeType="1"/>
          </p:cNvSpPr>
          <p:nvPr/>
        </p:nvSpPr>
        <p:spPr bwMode="auto">
          <a:xfrm flipH="1" flipV="1">
            <a:off x="3669968" y="46531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3" name="Line 165"/>
          <p:cNvSpPr>
            <a:spLocks noChangeShapeType="1"/>
          </p:cNvSpPr>
          <p:nvPr/>
        </p:nvSpPr>
        <p:spPr bwMode="auto">
          <a:xfrm>
            <a:off x="1942768" y="4653173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4" name="Line 166"/>
          <p:cNvSpPr>
            <a:spLocks noChangeShapeType="1"/>
          </p:cNvSpPr>
          <p:nvPr/>
        </p:nvSpPr>
        <p:spPr bwMode="auto">
          <a:xfrm>
            <a:off x="2590468" y="4653173"/>
            <a:ext cx="10795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5" name="Group 167"/>
          <p:cNvGrpSpPr>
            <a:grpSpLocks/>
          </p:cNvGrpSpPr>
          <p:nvPr/>
        </p:nvGrpSpPr>
        <p:grpSpPr bwMode="auto">
          <a:xfrm>
            <a:off x="2303131" y="4581735"/>
            <a:ext cx="287337" cy="142875"/>
            <a:chOff x="5148" y="981"/>
            <a:chExt cx="181" cy="90"/>
          </a:xfrm>
        </p:grpSpPr>
        <p:sp>
          <p:nvSpPr>
            <p:cNvPr id="126" name="Freeform 168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27" name="Freeform 169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28" name="Line 170"/>
          <p:cNvSpPr>
            <a:spLocks noChangeShapeType="1"/>
          </p:cNvSpPr>
          <p:nvPr/>
        </p:nvSpPr>
        <p:spPr bwMode="auto">
          <a:xfrm flipV="1">
            <a:off x="8062581" y="46531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9" name="Line 171"/>
          <p:cNvSpPr>
            <a:spLocks noChangeShapeType="1"/>
          </p:cNvSpPr>
          <p:nvPr/>
        </p:nvSpPr>
        <p:spPr bwMode="auto">
          <a:xfrm>
            <a:off x="8207043" y="4653173"/>
            <a:ext cx="719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30" name="Line 172"/>
          <p:cNvSpPr>
            <a:spLocks noChangeShapeType="1"/>
          </p:cNvSpPr>
          <p:nvPr/>
        </p:nvSpPr>
        <p:spPr bwMode="auto">
          <a:xfrm>
            <a:off x="3814431" y="5013535"/>
            <a:ext cx="42481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31" name="Line 173"/>
          <p:cNvSpPr>
            <a:spLocks noChangeShapeType="1"/>
          </p:cNvSpPr>
          <p:nvPr/>
        </p:nvSpPr>
        <p:spPr bwMode="auto">
          <a:xfrm flipH="1" flipV="1">
            <a:off x="2806368" y="46531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32" name="Line 174"/>
          <p:cNvSpPr>
            <a:spLocks noChangeShapeType="1"/>
          </p:cNvSpPr>
          <p:nvPr/>
        </p:nvSpPr>
        <p:spPr bwMode="auto">
          <a:xfrm>
            <a:off x="2950831" y="5013535"/>
            <a:ext cx="863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33" name="Group 175"/>
          <p:cNvGrpSpPr>
            <a:grpSpLocks/>
          </p:cNvGrpSpPr>
          <p:nvPr/>
        </p:nvGrpSpPr>
        <p:grpSpPr bwMode="auto">
          <a:xfrm>
            <a:off x="1653843" y="692360"/>
            <a:ext cx="6913563" cy="4537075"/>
            <a:chOff x="884" y="527"/>
            <a:chExt cx="4355" cy="3266"/>
          </a:xfrm>
        </p:grpSpPr>
        <p:sp>
          <p:nvSpPr>
            <p:cNvPr id="134" name="Line 53"/>
            <p:cNvSpPr>
              <a:spLocks noChangeShapeType="1"/>
            </p:cNvSpPr>
            <p:nvPr/>
          </p:nvSpPr>
          <p:spPr bwMode="auto">
            <a:xfrm>
              <a:off x="884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5" name="Line 54"/>
            <p:cNvSpPr>
              <a:spLocks noChangeShapeType="1"/>
            </p:cNvSpPr>
            <p:nvPr/>
          </p:nvSpPr>
          <p:spPr bwMode="auto">
            <a:xfrm>
              <a:off x="1429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6" name="Line 55"/>
            <p:cNvSpPr>
              <a:spLocks noChangeShapeType="1"/>
            </p:cNvSpPr>
            <p:nvPr/>
          </p:nvSpPr>
          <p:spPr bwMode="auto">
            <a:xfrm>
              <a:off x="1973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7" name="Line 56"/>
            <p:cNvSpPr>
              <a:spLocks noChangeShapeType="1"/>
            </p:cNvSpPr>
            <p:nvPr/>
          </p:nvSpPr>
          <p:spPr bwMode="auto">
            <a:xfrm>
              <a:off x="2517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8" name="Line 57"/>
            <p:cNvSpPr>
              <a:spLocks noChangeShapeType="1"/>
            </p:cNvSpPr>
            <p:nvPr/>
          </p:nvSpPr>
          <p:spPr bwMode="auto">
            <a:xfrm>
              <a:off x="3062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9" name="Line 58"/>
            <p:cNvSpPr>
              <a:spLocks noChangeShapeType="1"/>
            </p:cNvSpPr>
            <p:nvPr/>
          </p:nvSpPr>
          <p:spPr bwMode="auto">
            <a:xfrm>
              <a:off x="3606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" name="Line 59"/>
            <p:cNvSpPr>
              <a:spLocks noChangeShapeType="1"/>
            </p:cNvSpPr>
            <p:nvPr/>
          </p:nvSpPr>
          <p:spPr bwMode="auto">
            <a:xfrm>
              <a:off x="4150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1" name="Line 60"/>
            <p:cNvSpPr>
              <a:spLocks noChangeShapeType="1"/>
            </p:cNvSpPr>
            <p:nvPr/>
          </p:nvSpPr>
          <p:spPr bwMode="auto">
            <a:xfrm>
              <a:off x="4695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2" name="Line 61"/>
            <p:cNvSpPr>
              <a:spLocks noChangeShapeType="1"/>
            </p:cNvSpPr>
            <p:nvPr/>
          </p:nvSpPr>
          <p:spPr bwMode="auto">
            <a:xfrm>
              <a:off x="5239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43" name="Text Box 176"/>
          <p:cNvSpPr txBox="1">
            <a:spLocks noChangeArrowheads="1"/>
          </p:cNvSpPr>
          <p:nvPr/>
        </p:nvSpPr>
        <p:spPr bwMode="auto">
          <a:xfrm>
            <a:off x="1726868" y="5019885"/>
            <a:ext cx="719138" cy="6413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地址节拍</a:t>
            </a:r>
          </a:p>
        </p:txBody>
      </p:sp>
      <p:sp>
        <p:nvSpPr>
          <p:cNvPr id="144" name="Text Box 177"/>
          <p:cNvSpPr txBox="1">
            <a:spLocks noChangeArrowheads="1"/>
          </p:cNvSpPr>
          <p:nvPr/>
        </p:nvSpPr>
        <p:spPr bwMode="auto">
          <a:xfrm>
            <a:off x="3401681" y="5013535"/>
            <a:ext cx="792162" cy="6413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数据节拍</a:t>
            </a:r>
            <a:r>
              <a:rPr lang="en-US" altLang="zh-CN" b="1">
                <a:solidFill>
                  <a:srgbClr val="FF0066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45" name="Text Box 178"/>
          <p:cNvSpPr txBox="1">
            <a:spLocks noChangeArrowheads="1"/>
          </p:cNvSpPr>
          <p:nvPr/>
        </p:nvSpPr>
        <p:spPr bwMode="auto">
          <a:xfrm>
            <a:off x="4390693" y="5223085"/>
            <a:ext cx="14398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数据节拍</a:t>
            </a:r>
            <a:r>
              <a:rPr lang="en-US" altLang="zh-CN" b="1">
                <a:solidFill>
                  <a:srgbClr val="FF0066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46" name="Text Box 179"/>
          <p:cNvSpPr txBox="1">
            <a:spLocks noChangeArrowheads="1"/>
          </p:cNvSpPr>
          <p:nvPr/>
        </p:nvSpPr>
        <p:spPr bwMode="auto">
          <a:xfrm>
            <a:off x="6190918" y="5223085"/>
            <a:ext cx="13684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数据节拍</a:t>
            </a:r>
            <a:r>
              <a:rPr lang="en-US" altLang="zh-CN" b="1">
                <a:solidFill>
                  <a:srgbClr val="FF0066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47" name="Line 181"/>
          <p:cNvSpPr>
            <a:spLocks noChangeShapeType="1"/>
          </p:cNvSpPr>
          <p:nvPr/>
        </p:nvSpPr>
        <p:spPr bwMode="auto">
          <a:xfrm>
            <a:off x="1653843" y="5373898"/>
            <a:ext cx="0" cy="576262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8" name="Line 182"/>
          <p:cNvSpPr>
            <a:spLocks noChangeShapeType="1"/>
          </p:cNvSpPr>
          <p:nvPr/>
        </p:nvSpPr>
        <p:spPr bwMode="auto">
          <a:xfrm>
            <a:off x="7702218" y="5373898"/>
            <a:ext cx="0" cy="576262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9" name="Text Box 183"/>
          <p:cNvSpPr txBox="1">
            <a:spLocks noChangeArrowheads="1"/>
          </p:cNvSpPr>
          <p:nvPr/>
        </p:nvSpPr>
        <p:spPr bwMode="auto">
          <a:xfrm>
            <a:off x="1653843" y="5586623"/>
            <a:ext cx="604837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</a:rPr>
              <a:t>总线传送</a:t>
            </a:r>
            <a:r>
              <a:rPr lang="en-US" altLang="zh-CN" sz="2000" b="1">
                <a:solidFill>
                  <a:srgbClr val="FF3300"/>
                </a:solidFill>
                <a:latin typeface="宋体" pitchFamily="2" charset="-122"/>
              </a:rPr>
              <a:t>(</a:t>
            </a:r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</a:rPr>
              <a:t>一个分组</a:t>
            </a:r>
            <a:r>
              <a:rPr lang="en-US" altLang="zh-CN" sz="2000" b="1">
                <a:solidFill>
                  <a:srgbClr val="FF3300"/>
                </a:solidFill>
                <a:latin typeface="宋体" pitchFamily="2" charset="-122"/>
              </a:rPr>
              <a:t>)</a:t>
            </a:r>
          </a:p>
        </p:txBody>
      </p:sp>
      <p:sp>
        <p:nvSpPr>
          <p:cNvPr id="150" name="Line 184"/>
          <p:cNvSpPr>
            <a:spLocks noChangeShapeType="1"/>
          </p:cNvSpPr>
          <p:nvPr/>
        </p:nvSpPr>
        <p:spPr bwMode="auto">
          <a:xfrm flipH="1">
            <a:off x="1653843" y="5805698"/>
            <a:ext cx="180022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1" name="Line 185"/>
          <p:cNvSpPr>
            <a:spLocks noChangeShapeType="1"/>
          </p:cNvSpPr>
          <p:nvPr/>
        </p:nvSpPr>
        <p:spPr bwMode="auto">
          <a:xfrm>
            <a:off x="5830556" y="5805698"/>
            <a:ext cx="18716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2" name="Text Box 186"/>
          <p:cNvSpPr txBox="1">
            <a:spLocks noChangeArrowheads="1"/>
          </p:cNvSpPr>
          <p:nvPr/>
        </p:nvSpPr>
        <p:spPr bwMode="auto">
          <a:xfrm>
            <a:off x="2877806" y="4005473"/>
            <a:ext cx="1008062" cy="403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等待</a:t>
            </a:r>
          </a:p>
        </p:txBody>
      </p:sp>
      <p:sp>
        <p:nvSpPr>
          <p:cNvPr id="153" name="Text Box 187"/>
          <p:cNvSpPr txBox="1">
            <a:spLocks noChangeArrowheads="1"/>
          </p:cNvSpPr>
          <p:nvPr/>
        </p:nvSpPr>
        <p:spPr bwMode="auto">
          <a:xfrm>
            <a:off x="4606593" y="4005473"/>
            <a:ext cx="1008063" cy="403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等待</a:t>
            </a:r>
          </a:p>
        </p:txBody>
      </p:sp>
      <p:sp>
        <p:nvSpPr>
          <p:cNvPr id="154" name="Text Box 188"/>
          <p:cNvSpPr txBox="1">
            <a:spLocks noChangeArrowheads="1"/>
          </p:cNvSpPr>
          <p:nvPr/>
        </p:nvSpPr>
        <p:spPr bwMode="auto">
          <a:xfrm>
            <a:off x="6335381" y="3357773"/>
            <a:ext cx="1008062" cy="403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等待</a:t>
            </a:r>
          </a:p>
        </p:txBody>
      </p:sp>
      <p:sp>
        <p:nvSpPr>
          <p:cNvPr id="155" name="Text Box 189"/>
          <p:cNvSpPr txBox="1">
            <a:spLocks noChangeArrowheads="1"/>
          </p:cNvSpPr>
          <p:nvPr/>
        </p:nvSpPr>
        <p:spPr bwMode="auto">
          <a:xfrm>
            <a:off x="3958893" y="3029160"/>
            <a:ext cx="576263" cy="1336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数据传送</a:t>
            </a:r>
          </a:p>
        </p:txBody>
      </p:sp>
      <p:sp>
        <p:nvSpPr>
          <p:cNvPr id="156" name="Text Box 190"/>
          <p:cNvSpPr txBox="1">
            <a:spLocks noChangeArrowheads="1"/>
          </p:cNvSpPr>
          <p:nvPr/>
        </p:nvSpPr>
        <p:spPr bwMode="auto">
          <a:xfrm>
            <a:off x="5686093" y="3029160"/>
            <a:ext cx="576263" cy="1336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数据传送</a:t>
            </a:r>
          </a:p>
        </p:txBody>
      </p:sp>
      <p:sp>
        <p:nvSpPr>
          <p:cNvPr id="157" name="Text Box 191"/>
          <p:cNvSpPr txBox="1">
            <a:spLocks noChangeArrowheads="1"/>
          </p:cNvSpPr>
          <p:nvPr/>
        </p:nvSpPr>
        <p:spPr bwMode="auto">
          <a:xfrm>
            <a:off x="7414881" y="3029160"/>
            <a:ext cx="576262" cy="1336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数据传送</a:t>
            </a:r>
          </a:p>
        </p:txBody>
      </p:sp>
      <p:sp>
        <p:nvSpPr>
          <p:cNvPr id="158" name="Text Box 193"/>
          <p:cNvSpPr txBox="1">
            <a:spLocks noChangeArrowheads="1"/>
          </p:cNvSpPr>
          <p:nvPr/>
        </p:nvSpPr>
        <p:spPr bwMode="auto">
          <a:xfrm>
            <a:off x="2484106" y="5019885"/>
            <a:ext cx="935037" cy="6413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总线转换周期</a:t>
            </a:r>
          </a:p>
        </p:txBody>
      </p:sp>
      <p:sp>
        <p:nvSpPr>
          <p:cNvPr id="159" name="Line 194"/>
          <p:cNvSpPr>
            <a:spLocks noChangeShapeType="1"/>
          </p:cNvSpPr>
          <p:nvPr/>
        </p:nvSpPr>
        <p:spPr bwMode="auto">
          <a:xfrm>
            <a:off x="2519031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" name="Line 195"/>
          <p:cNvSpPr>
            <a:spLocks noChangeShapeType="1"/>
          </p:cNvSpPr>
          <p:nvPr/>
        </p:nvSpPr>
        <p:spPr bwMode="auto">
          <a:xfrm>
            <a:off x="1653843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" name="Line 196"/>
          <p:cNvSpPr>
            <a:spLocks noChangeShapeType="1"/>
          </p:cNvSpPr>
          <p:nvPr/>
        </p:nvSpPr>
        <p:spPr bwMode="auto">
          <a:xfrm>
            <a:off x="3382631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" name="Line 197"/>
          <p:cNvSpPr>
            <a:spLocks noChangeShapeType="1"/>
          </p:cNvSpPr>
          <p:nvPr/>
        </p:nvSpPr>
        <p:spPr bwMode="auto">
          <a:xfrm>
            <a:off x="4246231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" name="Line 198"/>
          <p:cNvSpPr>
            <a:spLocks noChangeShapeType="1"/>
          </p:cNvSpPr>
          <p:nvPr/>
        </p:nvSpPr>
        <p:spPr bwMode="auto">
          <a:xfrm>
            <a:off x="5975018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4" name="Line 199"/>
          <p:cNvSpPr>
            <a:spLocks noChangeShapeType="1"/>
          </p:cNvSpPr>
          <p:nvPr/>
        </p:nvSpPr>
        <p:spPr bwMode="auto">
          <a:xfrm>
            <a:off x="7702218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5" name="Line 200"/>
          <p:cNvSpPr>
            <a:spLocks noChangeShapeType="1"/>
          </p:cNvSpPr>
          <p:nvPr/>
        </p:nvSpPr>
        <p:spPr bwMode="auto">
          <a:xfrm flipH="1">
            <a:off x="4246231" y="5373898"/>
            <a:ext cx="287337" cy="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6" name="Line 201"/>
          <p:cNvSpPr>
            <a:spLocks noChangeShapeType="1"/>
          </p:cNvSpPr>
          <p:nvPr/>
        </p:nvSpPr>
        <p:spPr bwMode="auto">
          <a:xfrm>
            <a:off x="5686093" y="5373898"/>
            <a:ext cx="287338" cy="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7" name="Line 202"/>
          <p:cNvSpPr>
            <a:spLocks noChangeShapeType="1"/>
          </p:cNvSpPr>
          <p:nvPr/>
        </p:nvSpPr>
        <p:spPr bwMode="auto">
          <a:xfrm flipH="1">
            <a:off x="5975018" y="5373898"/>
            <a:ext cx="287338" cy="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8" name="Line 203"/>
          <p:cNvSpPr>
            <a:spLocks noChangeShapeType="1"/>
          </p:cNvSpPr>
          <p:nvPr/>
        </p:nvSpPr>
        <p:spPr bwMode="auto">
          <a:xfrm>
            <a:off x="7414881" y="5373898"/>
            <a:ext cx="287337" cy="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9" name="Text Box 205"/>
          <p:cNvSpPr txBox="1">
            <a:spLocks noChangeArrowheads="1"/>
          </p:cNvSpPr>
          <p:nvPr/>
        </p:nvSpPr>
        <p:spPr bwMode="auto">
          <a:xfrm>
            <a:off x="2014206" y="2492585"/>
            <a:ext cx="8636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0110</a:t>
            </a:r>
          </a:p>
        </p:txBody>
      </p:sp>
      <p:sp>
        <p:nvSpPr>
          <p:cNvPr id="170" name="Text Box 100"/>
          <p:cNvSpPr txBox="1">
            <a:spLocks noChangeArrowheads="1"/>
          </p:cNvSpPr>
          <p:nvPr/>
        </p:nvSpPr>
        <p:spPr bwMode="auto">
          <a:xfrm>
            <a:off x="2764745" y="1783270"/>
            <a:ext cx="43180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主</a:t>
            </a:r>
          </a:p>
        </p:txBody>
      </p:sp>
      <p:sp>
        <p:nvSpPr>
          <p:cNvPr id="171" name="Text Box 101"/>
          <p:cNvSpPr txBox="1">
            <a:spLocks noChangeArrowheads="1"/>
          </p:cNvSpPr>
          <p:nvPr/>
        </p:nvSpPr>
        <p:spPr bwMode="auto">
          <a:xfrm>
            <a:off x="3477096" y="1794234"/>
            <a:ext cx="43180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从</a:t>
            </a:r>
          </a:p>
        </p:txBody>
      </p:sp>
      <p:sp>
        <p:nvSpPr>
          <p:cNvPr id="172" name="动作按钮: 信息 171">
            <a:hlinkClick r:id="rId2" action="ppaction://hlinksldjump" highlightClick="1"/>
          </p:cNvPr>
          <p:cNvSpPr/>
          <p:nvPr/>
        </p:nvSpPr>
        <p:spPr bwMode="auto">
          <a:xfrm>
            <a:off x="8316520" y="5805698"/>
            <a:ext cx="503628" cy="503702"/>
          </a:xfrm>
          <a:prstGeom prst="actionButtonInformatio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528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42</a:t>
            </a:fld>
            <a:endParaRPr lang="en-US" altLang="zh-CN"/>
          </a:p>
        </p:txBody>
      </p:sp>
      <p:sp>
        <p:nvSpPr>
          <p:cNvPr id="5" name="AutoShape 74"/>
          <p:cNvSpPr>
            <a:spLocks noChangeArrowheads="1"/>
          </p:cNvSpPr>
          <p:nvPr/>
        </p:nvSpPr>
        <p:spPr bwMode="auto">
          <a:xfrm>
            <a:off x="3922832" y="2059382"/>
            <a:ext cx="1584202" cy="360363"/>
          </a:xfrm>
          <a:prstGeom prst="hexagon">
            <a:avLst>
              <a:gd name="adj" fmla="val 25546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57200" y="6093187"/>
            <a:ext cx="83629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1688" indent="-279400" algn="l" rtl="0" fontAlgn="base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39850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879600" indent="-360363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3304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5pPr>
            <a:lvl6pPr marL="27876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533400" marR="0" lvl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PCI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总线的基本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 pitchFamily="2" charset="-122"/>
                <a:cs typeface="+mn-cs"/>
              </a:rPr>
              <a:t>写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操作时序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7D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6192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20510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763710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195510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24828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29146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627310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3059110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33464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37782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490910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3922710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4210048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 flipV="1">
            <a:off x="46434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4356098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4787898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V="1">
            <a:off x="50752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 flipV="1">
            <a:off x="55070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5219698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5651498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V="1">
            <a:off x="59388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63706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6083298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6515098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68024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 flipV="1">
            <a:off x="72342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6946898" y="765385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7378698" y="1125748"/>
            <a:ext cx="28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V="1">
            <a:off x="7666035" y="765385"/>
            <a:ext cx="144463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 flipV="1">
            <a:off x="8099423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>
            <a:off x="7812085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8243885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 flipV="1">
            <a:off x="8531223" y="7653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>
            <a:off x="8675685" y="76538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1331910" y="1125748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H="1" flipV="1">
            <a:off x="1978023" y="1413085"/>
            <a:ext cx="144462" cy="3603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1330323" y="1413085"/>
            <a:ext cx="6477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2122485" y="1771860"/>
            <a:ext cx="3313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V="1">
            <a:off x="5435598" y="1411498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5580060" y="1413085"/>
            <a:ext cx="2879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8747123" y="1413085"/>
            <a:ext cx="2174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48" name="Group 46"/>
          <p:cNvGrpSpPr>
            <a:grpSpLocks/>
          </p:cNvGrpSpPr>
          <p:nvPr/>
        </p:nvGrpSpPr>
        <p:grpSpPr bwMode="auto">
          <a:xfrm>
            <a:off x="8459785" y="1341648"/>
            <a:ext cx="287338" cy="142875"/>
            <a:chOff x="5148" y="981"/>
            <a:chExt cx="181" cy="90"/>
          </a:xfrm>
        </p:grpSpPr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473198" y="260560"/>
            <a:ext cx="7346950" cy="471488"/>
            <a:chOff x="747" y="291"/>
            <a:chExt cx="4628" cy="297"/>
          </a:xfrm>
        </p:grpSpPr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747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1292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1836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2380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2925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57" name="Text Box 55"/>
            <p:cNvSpPr txBox="1">
              <a:spLocks noChangeArrowheads="1"/>
            </p:cNvSpPr>
            <p:nvPr/>
          </p:nvSpPr>
          <p:spPr bwMode="auto">
            <a:xfrm>
              <a:off x="3470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58" name="Text Box 56"/>
            <p:cNvSpPr txBox="1">
              <a:spLocks noChangeArrowheads="1"/>
            </p:cNvSpPr>
            <p:nvPr/>
          </p:nvSpPr>
          <p:spPr bwMode="auto">
            <a:xfrm>
              <a:off x="4014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4558" y="291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60" name="Text Box 58"/>
            <p:cNvSpPr txBox="1">
              <a:spLocks noChangeArrowheads="1"/>
            </p:cNvSpPr>
            <p:nvPr/>
          </p:nvSpPr>
          <p:spPr bwMode="auto">
            <a:xfrm>
              <a:off x="5103" y="300"/>
              <a:ext cx="272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</a:rPr>
                <a:t>9</a:t>
              </a:r>
            </a:p>
          </p:txBody>
        </p:sp>
      </p:grpSp>
      <p:sp>
        <p:nvSpPr>
          <p:cNvPr id="61" name="Text Box 59"/>
          <p:cNvSpPr txBox="1">
            <a:spLocks noChangeArrowheads="1"/>
          </p:cNvSpPr>
          <p:nvPr/>
        </p:nvSpPr>
        <p:spPr bwMode="auto">
          <a:xfrm>
            <a:off x="107950" y="4627773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DEVSEL</a:t>
            </a:r>
          </a:p>
        </p:txBody>
      </p:sp>
      <p:sp>
        <p:nvSpPr>
          <p:cNvPr id="62" name="Text Box 60"/>
          <p:cNvSpPr txBox="1">
            <a:spLocks noChangeArrowheads="1"/>
          </p:cNvSpPr>
          <p:nvPr/>
        </p:nvSpPr>
        <p:spPr bwMode="auto">
          <a:xfrm>
            <a:off x="107950" y="3980073"/>
            <a:ext cx="12954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TRDY</a:t>
            </a:r>
          </a:p>
        </p:txBody>
      </p:sp>
      <p:sp>
        <p:nvSpPr>
          <p:cNvPr id="63" name="Text Box 61"/>
          <p:cNvSpPr txBox="1">
            <a:spLocks noChangeArrowheads="1"/>
          </p:cNvSpPr>
          <p:nvPr/>
        </p:nvSpPr>
        <p:spPr bwMode="auto">
          <a:xfrm>
            <a:off x="107950" y="3284748"/>
            <a:ext cx="12954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IRDY</a:t>
            </a:r>
          </a:p>
        </p:txBody>
      </p:sp>
      <p:sp>
        <p:nvSpPr>
          <p:cNvPr id="64" name="Text Box 62"/>
          <p:cNvSpPr txBox="1">
            <a:spLocks noChangeArrowheads="1"/>
          </p:cNvSpPr>
          <p:nvPr/>
        </p:nvSpPr>
        <p:spPr bwMode="auto">
          <a:xfrm>
            <a:off x="107949" y="2637048"/>
            <a:ext cx="165417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</a:rPr>
              <a:t>C/BE[3..0]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107949" y="1989348"/>
            <a:ext cx="1581149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</a:rPr>
              <a:t>AD[31..0]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6" name="Text Box 64"/>
          <p:cNvSpPr txBox="1">
            <a:spLocks noChangeArrowheads="1"/>
          </p:cNvSpPr>
          <p:nvPr/>
        </p:nvSpPr>
        <p:spPr bwMode="auto">
          <a:xfrm>
            <a:off x="107950" y="1460710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FRAME</a:t>
            </a:r>
          </a:p>
        </p:txBody>
      </p:sp>
      <p:sp>
        <p:nvSpPr>
          <p:cNvPr id="67" name="Text Box 65"/>
          <p:cNvSpPr txBox="1">
            <a:spLocks noChangeArrowheads="1"/>
          </p:cNvSpPr>
          <p:nvPr/>
        </p:nvSpPr>
        <p:spPr bwMode="auto">
          <a:xfrm>
            <a:off x="107950" y="692360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</a:rPr>
              <a:t>CLK</a:t>
            </a:r>
          </a:p>
        </p:txBody>
      </p:sp>
      <p:sp>
        <p:nvSpPr>
          <p:cNvPr id="68" name="Line 66"/>
          <p:cNvSpPr>
            <a:spLocks noChangeShapeType="1"/>
          </p:cNvSpPr>
          <p:nvPr/>
        </p:nvSpPr>
        <p:spPr bwMode="auto">
          <a:xfrm>
            <a:off x="231775" y="1513098"/>
            <a:ext cx="10747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Line 67"/>
          <p:cNvSpPr>
            <a:spLocks noChangeShapeType="1"/>
          </p:cNvSpPr>
          <p:nvPr/>
        </p:nvSpPr>
        <p:spPr bwMode="auto">
          <a:xfrm>
            <a:off x="530225" y="2722773"/>
            <a:ext cx="3603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Line 68"/>
          <p:cNvSpPr>
            <a:spLocks noChangeShapeType="1"/>
          </p:cNvSpPr>
          <p:nvPr/>
        </p:nvSpPr>
        <p:spPr bwMode="auto">
          <a:xfrm>
            <a:off x="222250" y="3357773"/>
            <a:ext cx="7207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Line 69"/>
          <p:cNvSpPr>
            <a:spLocks noChangeShapeType="1"/>
          </p:cNvSpPr>
          <p:nvPr/>
        </p:nvSpPr>
        <p:spPr bwMode="auto">
          <a:xfrm>
            <a:off x="231775" y="4048335"/>
            <a:ext cx="7921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" name="Line 70"/>
          <p:cNvSpPr>
            <a:spLocks noChangeShapeType="1"/>
          </p:cNvSpPr>
          <p:nvPr/>
        </p:nvSpPr>
        <p:spPr bwMode="auto">
          <a:xfrm>
            <a:off x="222250" y="4697623"/>
            <a:ext cx="11525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" name="Line 71"/>
          <p:cNvSpPr>
            <a:spLocks noChangeShapeType="1"/>
          </p:cNvSpPr>
          <p:nvPr/>
        </p:nvSpPr>
        <p:spPr bwMode="auto">
          <a:xfrm>
            <a:off x="1473198" y="2241760"/>
            <a:ext cx="64928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74" name="AutoShape 72"/>
          <p:cNvSpPr>
            <a:spLocks noChangeArrowheads="1"/>
          </p:cNvSpPr>
          <p:nvPr/>
        </p:nvSpPr>
        <p:spPr bwMode="auto">
          <a:xfrm>
            <a:off x="1979610" y="2060785"/>
            <a:ext cx="1008063" cy="360363"/>
          </a:xfrm>
          <a:prstGeom prst="hexagon">
            <a:avLst>
              <a:gd name="adj" fmla="val 26873"/>
              <a:gd name="vf" fmla="val 115470"/>
            </a:avLst>
          </a:prstGeom>
          <a:solidFill>
            <a:srgbClr val="FFCCFF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itchFamily="18" charset="0"/>
              </a:rPr>
              <a:t>地址</a:t>
            </a:r>
          </a:p>
        </p:txBody>
      </p:sp>
      <p:sp>
        <p:nvSpPr>
          <p:cNvPr id="75" name="AutoShape 73"/>
          <p:cNvSpPr>
            <a:spLocks noChangeArrowheads="1"/>
          </p:cNvSpPr>
          <p:nvPr/>
        </p:nvSpPr>
        <p:spPr bwMode="auto">
          <a:xfrm>
            <a:off x="2987673" y="2060785"/>
            <a:ext cx="935037" cy="360363"/>
          </a:xfrm>
          <a:prstGeom prst="hexagon">
            <a:avLst>
              <a:gd name="adj" fmla="val 24926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数据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1</a:t>
            </a:r>
          </a:p>
        </p:txBody>
      </p:sp>
      <p:sp>
        <p:nvSpPr>
          <p:cNvPr id="76" name="AutoShape 74"/>
          <p:cNvSpPr>
            <a:spLocks noChangeArrowheads="1"/>
          </p:cNvSpPr>
          <p:nvPr/>
        </p:nvSpPr>
        <p:spPr bwMode="auto">
          <a:xfrm>
            <a:off x="3922710" y="2060785"/>
            <a:ext cx="936625" cy="360363"/>
          </a:xfrm>
          <a:prstGeom prst="hexagon">
            <a:avLst>
              <a:gd name="adj" fmla="val 25546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数据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2</a:t>
            </a:r>
          </a:p>
        </p:txBody>
      </p:sp>
      <p:sp>
        <p:nvSpPr>
          <p:cNvPr id="77" name="AutoShape 75"/>
          <p:cNvSpPr>
            <a:spLocks noChangeArrowheads="1"/>
          </p:cNvSpPr>
          <p:nvPr/>
        </p:nvSpPr>
        <p:spPr bwMode="auto">
          <a:xfrm>
            <a:off x="5507035" y="2060785"/>
            <a:ext cx="2665413" cy="360363"/>
          </a:xfrm>
          <a:prstGeom prst="hexagon">
            <a:avLst>
              <a:gd name="adj" fmla="val 23793"/>
              <a:gd name="vf" fmla="val 115470"/>
            </a:avLst>
          </a:prstGeom>
          <a:solidFill>
            <a:srgbClr val="FF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数据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3</a:t>
            </a:r>
          </a:p>
        </p:txBody>
      </p:sp>
      <p:grpSp>
        <p:nvGrpSpPr>
          <p:cNvPr id="78" name="Group 79"/>
          <p:cNvGrpSpPr>
            <a:grpSpLocks/>
          </p:cNvGrpSpPr>
          <p:nvPr/>
        </p:nvGrpSpPr>
        <p:grpSpPr bwMode="auto">
          <a:xfrm>
            <a:off x="8459785" y="2170323"/>
            <a:ext cx="287338" cy="142875"/>
            <a:chOff x="5148" y="981"/>
            <a:chExt cx="181" cy="90"/>
          </a:xfrm>
        </p:grpSpPr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81" name="Line 84"/>
          <p:cNvSpPr>
            <a:spLocks noChangeShapeType="1"/>
          </p:cNvSpPr>
          <p:nvPr/>
        </p:nvSpPr>
        <p:spPr bwMode="auto">
          <a:xfrm>
            <a:off x="8172448" y="2241760"/>
            <a:ext cx="2889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2" name="Line 85"/>
          <p:cNvSpPr>
            <a:spLocks noChangeShapeType="1"/>
          </p:cNvSpPr>
          <p:nvPr/>
        </p:nvSpPr>
        <p:spPr bwMode="auto">
          <a:xfrm>
            <a:off x="8747123" y="2241760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3" name="AutoShape 86"/>
          <p:cNvSpPr>
            <a:spLocks noChangeArrowheads="1"/>
          </p:cNvSpPr>
          <p:nvPr/>
        </p:nvSpPr>
        <p:spPr bwMode="auto">
          <a:xfrm>
            <a:off x="1979610" y="2708485"/>
            <a:ext cx="1008063" cy="360363"/>
          </a:xfrm>
          <a:prstGeom prst="hexagon">
            <a:avLst>
              <a:gd name="adj" fmla="val 26873"/>
              <a:gd name="vf" fmla="val 115470"/>
            </a:avLst>
          </a:prstGeom>
          <a:solidFill>
            <a:srgbClr val="99FFCC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总线命令</a:t>
            </a:r>
          </a:p>
        </p:txBody>
      </p:sp>
      <p:sp>
        <p:nvSpPr>
          <p:cNvPr id="84" name="AutoShape 87"/>
          <p:cNvSpPr>
            <a:spLocks noChangeArrowheads="1"/>
          </p:cNvSpPr>
          <p:nvPr/>
        </p:nvSpPr>
        <p:spPr bwMode="auto">
          <a:xfrm>
            <a:off x="4859335" y="2708485"/>
            <a:ext cx="3313113" cy="360363"/>
          </a:xfrm>
          <a:prstGeom prst="hexagon">
            <a:avLst>
              <a:gd name="adj" fmla="val 21580"/>
              <a:gd name="vf" fmla="val 115470"/>
            </a:avLst>
          </a:prstGeom>
          <a:solidFill>
            <a:srgbClr val="99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BEs-3</a:t>
            </a:r>
          </a:p>
        </p:txBody>
      </p:sp>
      <p:sp>
        <p:nvSpPr>
          <p:cNvPr id="85" name="Line 88"/>
          <p:cNvSpPr>
            <a:spLocks noChangeShapeType="1"/>
          </p:cNvSpPr>
          <p:nvPr/>
        </p:nvSpPr>
        <p:spPr bwMode="auto">
          <a:xfrm>
            <a:off x="1619248" y="2891048"/>
            <a:ext cx="3603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86" name="Group 89"/>
          <p:cNvGrpSpPr>
            <a:grpSpLocks/>
          </p:cNvGrpSpPr>
          <p:nvPr/>
        </p:nvGrpSpPr>
        <p:grpSpPr bwMode="auto">
          <a:xfrm>
            <a:off x="8459785" y="2819610"/>
            <a:ext cx="287338" cy="142875"/>
            <a:chOff x="5148" y="981"/>
            <a:chExt cx="181" cy="90"/>
          </a:xfrm>
        </p:grpSpPr>
        <p:sp>
          <p:nvSpPr>
            <p:cNvPr id="87" name="Freeform 90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89" name="Line 92"/>
          <p:cNvSpPr>
            <a:spLocks noChangeShapeType="1"/>
          </p:cNvSpPr>
          <p:nvPr/>
        </p:nvSpPr>
        <p:spPr bwMode="auto">
          <a:xfrm>
            <a:off x="8172448" y="2891048"/>
            <a:ext cx="2889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0" name="Line 93"/>
          <p:cNvSpPr>
            <a:spLocks noChangeShapeType="1"/>
          </p:cNvSpPr>
          <p:nvPr/>
        </p:nvSpPr>
        <p:spPr bwMode="auto">
          <a:xfrm>
            <a:off x="8747123" y="2891048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1" name="Line 94"/>
          <p:cNvSpPr>
            <a:spLocks noChangeShapeType="1"/>
          </p:cNvSpPr>
          <p:nvPr/>
        </p:nvSpPr>
        <p:spPr bwMode="auto">
          <a:xfrm flipH="1" flipV="1">
            <a:off x="2843210" y="33577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2" name="Line 97"/>
          <p:cNvSpPr>
            <a:spLocks noChangeShapeType="1"/>
          </p:cNvSpPr>
          <p:nvPr/>
        </p:nvSpPr>
        <p:spPr bwMode="auto">
          <a:xfrm flipV="1">
            <a:off x="8099423" y="33577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3" name="Line 98"/>
          <p:cNvSpPr>
            <a:spLocks noChangeShapeType="1"/>
          </p:cNvSpPr>
          <p:nvPr/>
        </p:nvSpPr>
        <p:spPr bwMode="auto">
          <a:xfrm>
            <a:off x="2987673" y="3718135"/>
            <a:ext cx="1584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4" name="Line 100"/>
          <p:cNvSpPr>
            <a:spLocks noChangeShapeType="1"/>
          </p:cNvSpPr>
          <p:nvPr/>
        </p:nvSpPr>
        <p:spPr bwMode="auto">
          <a:xfrm>
            <a:off x="5580060" y="3718135"/>
            <a:ext cx="2519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5" name="Line 101"/>
          <p:cNvSpPr>
            <a:spLocks noChangeShapeType="1"/>
          </p:cNvSpPr>
          <p:nvPr/>
        </p:nvSpPr>
        <p:spPr bwMode="auto">
          <a:xfrm>
            <a:off x="8243885" y="3357773"/>
            <a:ext cx="719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6" name="Line 102"/>
          <p:cNvSpPr>
            <a:spLocks noChangeShapeType="1"/>
          </p:cNvSpPr>
          <p:nvPr/>
        </p:nvSpPr>
        <p:spPr bwMode="auto">
          <a:xfrm>
            <a:off x="1979610" y="3357773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97" name="Line 103"/>
          <p:cNvSpPr>
            <a:spLocks noChangeShapeType="1"/>
          </p:cNvSpPr>
          <p:nvPr/>
        </p:nvSpPr>
        <p:spPr bwMode="auto">
          <a:xfrm>
            <a:off x="2627310" y="3357773"/>
            <a:ext cx="2174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98" name="Group 104"/>
          <p:cNvGrpSpPr>
            <a:grpSpLocks/>
          </p:cNvGrpSpPr>
          <p:nvPr/>
        </p:nvGrpSpPr>
        <p:grpSpPr bwMode="auto">
          <a:xfrm>
            <a:off x="2339973" y="3286335"/>
            <a:ext cx="287337" cy="142875"/>
            <a:chOff x="5148" y="981"/>
            <a:chExt cx="181" cy="90"/>
          </a:xfrm>
        </p:grpSpPr>
        <p:sp>
          <p:nvSpPr>
            <p:cNvPr id="99" name="Freeform 105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0" name="Freeform 106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01" name="Line 107"/>
          <p:cNvSpPr>
            <a:spLocks noChangeShapeType="1"/>
          </p:cNvSpPr>
          <p:nvPr/>
        </p:nvSpPr>
        <p:spPr bwMode="auto">
          <a:xfrm flipH="1" flipV="1">
            <a:off x="2843210" y="40054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2" name="Line 108"/>
          <p:cNvSpPr>
            <a:spLocks noChangeShapeType="1"/>
          </p:cNvSpPr>
          <p:nvPr/>
        </p:nvSpPr>
        <p:spPr bwMode="auto">
          <a:xfrm flipV="1">
            <a:off x="4571998" y="40054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3" name="Line 110"/>
          <p:cNvSpPr>
            <a:spLocks noChangeShapeType="1"/>
          </p:cNvSpPr>
          <p:nvPr/>
        </p:nvSpPr>
        <p:spPr bwMode="auto">
          <a:xfrm flipV="1">
            <a:off x="8099423" y="40054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4" name="Line 111"/>
          <p:cNvSpPr>
            <a:spLocks noChangeShapeType="1"/>
          </p:cNvSpPr>
          <p:nvPr/>
        </p:nvSpPr>
        <p:spPr bwMode="auto">
          <a:xfrm>
            <a:off x="8243885" y="4005473"/>
            <a:ext cx="719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5" name="Line 113"/>
          <p:cNvSpPr>
            <a:spLocks noChangeShapeType="1"/>
          </p:cNvSpPr>
          <p:nvPr/>
        </p:nvSpPr>
        <p:spPr bwMode="auto">
          <a:xfrm>
            <a:off x="4714873" y="4005473"/>
            <a:ext cx="24495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6" name="Line 114"/>
          <p:cNvSpPr>
            <a:spLocks noChangeShapeType="1"/>
          </p:cNvSpPr>
          <p:nvPr/>
        </p:nvSpPr>
        <p:spPr bwMode="auto">
          <a:xfrm>
            <a:off x="2987673" y="4365835"/>
            <a:ext cx="1584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7" name="Line 115"/>
          <p:cNvSpPr>
            <a:spLocks noChangeShapeType="1"/>
          </p:cNvSpPr>
          <p:nvPr/>
        </p:nvSpPr>
        <p:spPr bwMode="auto">
          <a:xfrm>
            <a:off x="1979610" y="4005473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08" name="Line 116"/>
          <p:cNvSpPr>
            <a:spLocks noChangeShapeType="1"/>
          </p:cNvSpPr>
          <p:nvPr/>
        </p:nvSpPr>
        <p:spPr bwMode="auto">
          <a:xfrm>
            <a:off x="2627310" y="4005473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09" name="Group 117"/>
          <p:cNvGrpSpPr>
            <a:grpSpLocks/>
          </p:cNvGrpSpPr>
          <p:nvPr/>
        </p:nvGrpSpPr>
        <p:grpSpPr bwMode="auto">
          <a:xfrm>
            <a:off x="2339973" y="3934035"/>
            <a:ext cx="287337" cy="142875"/>
            <a:chOff x="5148" y="981"/>
            <a:chExt cx="181" cy="90"/>
          </a:xfrm>
        </p:grpSpPr>
        <p:sp>
          <p:nvSpPr>
            <p:cNvPr id="110" name="Freeform 118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1" name="Freeform 119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12" name="Line 121"/>
          <p:cNvSpPr>
            <a:spLocks noChangeShapeType="1"/>
          </p:cNvSpPr>
          <p:nvPr/>
        </p:nvSpPr>
        <p:spPr bwMode="auto">
          <a:xfrm>
            <a:off x="1979610" y="4653173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3" name="Line 122"/>
          <p:cNvSpPr>
            <a:spLocks noChangeShapeType="1"/>
          </p:cNvSpPr>
          <p:nvPr/>
        </p:nvSpPr>
        <p:spPr bwMode="auto">
          <a:xfrm>
            <a:off x="2627310" y="4653173"/>
            <a:ext cx="215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14" name="Group 123"/>
          <p:cNvGrpSpPr>
            <a:grpSpLocks/>
          </p:cNvGrpSpPr>
          <p:nvPr/>
        </p:nvGrpSpPr>
        <p:grpSpPr bwMode="auto">
          <a:xfrm>
            <a:off x="2339973" y="4581735"/>
            <a:ext cx="287337" cy="142875"/>
            <a:chOff x="5148" y="981"/>
            <a:chExt cx="181" cy="90"/>
          </a:xfrm>
        </p:grpSpPr>
        <p:sp>
          <p:nvSpPr>
            <p:cNvPr id="115" name="Freeform 124"/>
            <p:cNvSpPr>
              <a:spLocks/>
            </p:cNvSpPr>
            <p:nvPr/>
          </p:nvSpPr>
          <p:spPr bwMode="auto">
            <a:xfrm>
              <a:off x="5148" y="981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6" name="Freeform 125"/>
            <p:cNvSpPr>
              <a:spLocks/>
            </p:cNvSpPr>
            <p:nvPr/>
          </p:nvSpPr>
          <p:spPr bwMode="auto">
            <a:xfrm flipH="1" flipV="1">
              <a:off x="5148" y="1026"/>
              <a:ext cx="181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91" y="0"/>
                </a:cxn>
                <a:cxn ang="0">
                  <a:pos x="181" y="45"/>
                </a:cxn>
              </a:cxnLst>
              <a:rect l="0" t="0" r="r" b="b"/>
              <a:pathLst>
                <a:path w="181" h="45">
                  <a:moveTo>
                    <a:pt x="0" y="45"/>
                  </a:moveTo>
                  <a:cubicBezTo>
                    <a:pt x="30" y="22"/>
                    <a:pt x="61" y="0"/>
                    <a:pt x="91" y="0"/>
                  </a:cubicBezTo>
                  <a:cubicBezTo>
                    <a:pt x="121" y="0"/>
                    <a:pt x="151" y="22"/>
                    <a:pt x="181" y="45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17" name="Line 126"/>
          <p:cNvSpPr>
            <a:spLocks noChangeShapeType="1"/>
          </p:cNvSpPr>
          <p:nvPr/>
        </p:nvSpPr>
        <p:spPr bwMode="auto">
          <a:xfrm flipV="1">
            <a:off x="8099423" y="46531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8" name="Line 127"/>
          <p:cNvSpPr>
            <a:spLocks noChangeShapeType="1"/>
          </p:cNvSpPr>
          <p:nvPr/>
        </p:nvSpPr>
        <p:spPr bwMode="auto">
          <a:xfrm>
            <a:off x="8243885" y="4653173"/>
            <a:ext cx="7191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19" name="Line 128"/>
          <p:cNvSpPr>
            <a:spLocks noChangeShapeType="1"/>
          </p:cNvSpPr>
          <p:nvPr/>
        </p:nvSpPr>
        <p:spPr bwMode="auto">
          <a:xfrm>
            <a:off x="3851273" y="5013535"/>
            <a:ext cx="42481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0" name="Line 129"/>
          <p:cNvSpPr>
            <a:spLocks noChangeShapeType="1"/>
          </p:cNvSpPr>
          <p:nvPr/>
        </p:nvSpPr>
        <p:spPr bwMode="auto">
          <a:xfrm flipH="1" flipV="1">
            <a:off x="2843210" y="4653173"/>
            <a:ext cx="144463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1" name="Line 130"/>
          <p:cNvSpPr>
            <a:spLocks noChangeShapeType="1"/>
          </p:cNvSpPr>
          <p:nvPr/>
        </p:nvSpPr>
        <p:spPr bwMode="auto">
          <a:xfrm>
            <a:off x="2987673" y="5013535"/>
            <a:ext cx="863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2" name="Group 131"/>
          <p:cNvGrpSpPr>
            <a:grpSpLocks/>
          </p:cNvGrpSpPr>
          <p:nvPr/>
        </p:nvGrpSpPr>
        <p:grpSpPr bwMode="auto">
          <a:xfrm>
            <a:off x="1690685" y="692360"/>
            <a:ext cx="6913563" cy="4537075"/>
            <a:chOff x="884" y="527"/>
            <a:chExt cx="4355" cy="3266"/>
          </a:xfrm>
        </p:grpSpPr>
        <p:sp>
          <p:nvSpPr>
            <p:cNvPr id="123" name="Line 132"/>
            <p:cNvSpPr>
              <a:spLocks noChangeShapeType="1"/>
            </p:cNvSpPr>
            <p:nvPr/>
          </p:nvSpPr>
          <p:spPr bwMode="auto">
            <a:xfrm>
              <a:off x="884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4" name="Line 133"/>
            <p:cNvSpPr>
              <a:spLocks noChangeShapeType="1"/>
            </p:cNvSpPr>
            <p:nvPr/>
          </p:nvSpPr>
          <p:spPr bwMode="auto">
            <a:xfrm>
              <a:off x="1429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5" name="Line 134"/>
            <p:cNvSpPr>
              <a:spLocks noChangeShapeType="1"/>
            </p:cNvSpPr>
            <p:nvPr/>
          </p:nvSpPr>
          <p:spPr bwMode="auto">
            <a:xfrm>
              <a:off x="1973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6" name="Line 135"/>
            <p:cNvSpPr>
              <a:spLocks noChangeShapeType="1"/>
            </p:cNvSpPr>
            <p:nvPr/>
          </p:nvSpPr>
          <p:spPr bwMode="auto">
            <a:xfrm>
              <a:off x="2517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7" name="Line 136"/>
            <p:cNvSpPr>
              <a:spLocks noChangeShapeType="1"/>
            </p:cNvSpPr>
            <p:nvPr/>
          </p:nvSpPr>
          <p:spPr bwMode="auto">
            <a:xfrm>
              <a:off x="3062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8" name="Line 137"/>
            <p:cNvSpPr>
              <a:spLocks noChangeShapeType="1"/>
            </p:cNvSpPr>
            <p:nvPr/>
          </p:nvSpPr>
          <p:spPr bwMode="auto">
            <a:xfrm>
              <a:off x="3606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9" name="Line 138"/>
            <p:cNvSpPr>
              <a:spLocks noChangeShapeType="1"/>
            </p:cNvSpPr>
            <p:nvPr/>
          </p:nvSpPr>
          <p:spPr bwMode="auto">
            <a:xfrm>
              <a:off x="4150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0" name="Line 139"/>
            <p:cNvSpPr>
              <a:spLocks noChangeShapeType="1"/>
            </p:cNvSpPr>
            <p:nvPr/>
          </p:nvSpPr>
          <p:spPr bwMode="auto">
            <a:xfrm>
              <a:off x="4695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1" name="Line 140"/>
            <p:cNvSpPr>
              <a:spLocks noChangeShapeType="1"/>
            </p:cNvSpPr>
            <p:nvPr/>
          </p:nvSpPr>
          <p:spPr bwMode="auto">
            <a:xfrm>
              <a:off x="5239" y="527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32" name="Text Box 141"/>
          <p:cNvSpPr txBox="1">
            <a:spLocks noChangeArrowheads="1"/>
          </p:cNvSpPr>
          <p:nvPr/>
        </p:nvSpPr>
        <p:spPr bwMode="auto">
          <a:xfrm>
            <a:off x="1835148" y="5019885"/>
            <a:ext cx="719137" cy="5588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地址</a:t>
            </a:r>
          </a:p>
          <a:p>
            <a:pPr>
              <a:lnSpc>
                <a:spcPct val="85000"/>
              </a:lnSpc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节拍</a:t>
            </a:r>
          </a:p>
        </p:txBody>
      </p:sp>
      <p:sp>
        <p:nvSpPr>
          <p:cNvPr id="133" name="Text Box 142"/>
          <p:cNvSpPr txBox="1">
            <a:spLocks noChangeArrowheads="1"/>
          </p:cNvSpPr>
          <p:nvPr/>
        </p:nvSpPr>
        <p:spPr bwMode="auto">
          <a:xfrm>
            <a:off x="2555873" y="5019885"/>
            <a:ext cx="865187" cy="5588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数据</a:t>
            </a:r>
          </a:p>
          <a:p>
            <a:pPr>
              <a:lnSpc>
                <a:spcPct val="85000"/>
              </a:lnSpc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节拍</a:t>
            </a:r>
            <a:r>
              <a:rPr lang="en-US" altLang="zh-CN" b="1">
                <a:solidFill>
                  <a:srgbClr val="FF0066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34" name="Text Box 143"/>
          <p:cNvSpPr txBox="1">
            <a:spLocks noChangeArrowheads="1"/>
          </p:cNvSpPr>
          <p:nvPr/>
        </p:nvSpPr>
        <p:spPr bwMode="auto">
          <a:xfrm>
            <a:off x="3419473" y="5042110"/>
            <a:ext cx="865187" cy="5588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数据节拍</a:t>
            </a:r>
            <a:r>
              <a:rPr lang="en-US" altLang="zh-CN" b="1">
                <a:solidFill>
                  <a:srgbClr val="FF0066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35" name="Text Box 144"/>
          <p:cNvSpPr txBox="1">
            <a:spLocks noChangeArrowheads="1"/>
          </p:cNvSpPr>
          <p:nvPr/>
        </p:nvSpPr>
        <p:spPr bwMode="auto">
          <a:xfrm>
            <a:off x="5146673" y="5229435"/>
            <a:ext cx="1657350" cy="3254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b="1">
                <a:solidFill>
                  <a:srgbClr val="FF0066"/>
                </a:solidFill>
                <a:latin typeface="Times New Roman" pitchFamily="18" charset="0"/>
              </a:rPr>
              <a:t>数据节拍</a:t>
            </a:r>
            <a:r>
              <a:rPr lang="en-US" altLang="zh-CN" b="1">
                <a:solidFill>
                  <a:srgbClr val="FF0066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36" name="Text Box 153"/>
          <p:cNvSpPr txBox="1">
            <a:spLocks noChangeArrowheads="1"/>
          </p:cNvSpPr>
          <p:nvPr/>
        </p:nvSpPr>
        <p:spPr bwMode="auto">
          <a:xfrm>
            <a:off x="3995735" y="3068848"/>
            <a:ext cx="576263" cy="1336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数据传送</a:t>
            </a:r>
          </a:p>
        </p:txBody>
      </p:sp>
      <p:sp>
        <p:nvSpPr>
          <p:cNvPr id="137" name="AutoShape 156"/>
          <p:cNvSpPr>
            <a:spLocks noChangeArrowheads="1"/>
          </p:cNvSpPr>
          <p:nvPr/>
        </p:nvSpPr>
        <p:spPr bwMode="auto">
          <a:xfrm>
            <a:off x="2987673" y="2708485"/>
            <a:ext cx="935037" cy="360363"/>
          </a:xfrm>
          <a:prstGeom prst="hexagon">
            <a:avLst>
              <a:gd name="adj" fmla="val 24926"/>
              <a:gd name="vf" fmla="val 115470"/>
            </a:avLst>
          </a:prstGeom>
          <a:solidFill>
            <a:srgbClr val="99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BEs-1</a:t>
            </a:r>
          </a:p>
        </p:txBody>
      </p:sp>
      <p:sp>
        <p:nvSpPr>
          <p:cNvPr id="138" name="AutoShape 157"/>
          <p:cNvSpPr>
            <a:spLocks noChangeArrowheads="1"/>
          </p:cNvSpPr>
          <p:nvPr/>
        </p:nvSpPr>
        <p:spPr bwMode="auto">
          <a:xfrm>
            <a:off x="3922710" y="2708485"/>
            <a:ext cx="936625" cy="360363"/>
          </a:xfrm>
          <a:prstGeom prst="hexagon">
            <a:avLst>
              <a:gd name="adj" fmla="val 25546"/>
              <a:gd name="vf" fmla="val 115470"/>
            </a:avLst>
          </a:prstGeom>
          <a:solidFill>
            <a:srgbClr val="99FF66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</a:rPr>
              <a:t>BEs-2</a:t>
            </a:r>
          </a:p>
        </p:txBody>
      </p:sp>
      <p:sp>
        <p:nvSpPr>
          <p:cNvPr id="139" name="Line 158"/>
          <p:cNvSpPr>
            <a:spLocks noChangeShapeType="1"/>
          </p:cNvSpPr>
          <p:nvPr/>
        </p:nvSpPr>
        <p:spPr bwMode="auto">
          <a:xfrm flipV="1">
            <a:off x="4571998" y="33577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0" name="Line 159"/>
          <p:cNvSpPr>
            <a:spLocks noChangeShapeType="1"/>
          </p:cNvSpPr>
          <p:nvPr/>
        </p:nvSpPr>
        <p:spPr bwMode="auto">
          <a:xfrm flipH="1" flipV="1">
            <a:off x="5435598" y="33577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1" name="Line 160"/>
          <p:cNvSpPr>
            <a:spLocks noChangeShapeType="1"/>
          </p:cNvSpPr>
          <p:nvPr/>
        </p:nvSpPr>
        <p:spPr bwMode="auto">
          <a:xfrm>
            <a:off x="4714873" y="3357773"/>
            <a:ext cx="720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2" name="Text Box 161"/>
          <p:cNvSpPr txBox="1">
            <a:spLocks noChangeArrowheads="1"/>
          </p:cNvSpPr>
          <p:nvPr/>
        </p:nvSpPr>
        <p:spPr bwMode="auto">
          <a:xfrm>
            <a:off x="4643435" y="3357773"/>
            <a:ext cx="1008063" cy="403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等待</a:t>
            </a:r>
          </a:p>
        </p:txBody>
      </p:sp>
      <p:sp>
        <p:nvSpPr>
          <p:cNvPr id="143" name="Line 162"/>
          <p:cNvSpPr>
            <a:spLocks noChangeShapeType="1"/>
          </p:cNvSpPr>
          <p:nvPr/>
        </p:nvSpPr>
        <p:spPr bwMode="auto">
          <a:xfrm flipH="1" flipV="1">
            <a:off x="7162798" y="4005473"/>
            <a:ext cx="144462" cy="360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4" name="Line 164"/>
          <p:cNvSpPr>
            <a:spLocks noChangeShapeType="1"/>
          </p:cNvSpPr>
          <p:nvPr/>
        </p:nvSpPr>
        <p:spPr bwMode="auto">
          <a:xfrm>
            <a:off x="7307260" y="4365835"/>
            <a:ext cx="7937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5" name="Text Box 165"/>
          <p:cNvSpPr txBox="1">
            <a:spLocks noChangeArrowheads="1"/>
          </p:cNvSpPr>
          <p:nvPr/>
        </p:nvSpPr>
        <p:spPr bwMode="auto">
          <a:xfrm>
            <a:off x="5507035" y="4005473"/>
            <a:ext cx="1008063" cy="403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等待</a:t>
            </a:r>
          </a:p>
        </p:txBody>
      </p:sp>
      <p:sp>
        <p:nvSpPr>
          <p:cNvPr id="146" name="Text Box 166"/>
          <p:cNvSpPr txBox="1">
            <a:spLocks noChangeArrowheads="1"/>
          </p:cNvSpPr>
          <p:nvPr/>
        </p:nvSpPr>
        <p:spPr bwMode="auto">
          <a:xfrm>
            <a:off x="6372223" y="4005473"/>
            <a:ext cx="1008062" cy="4032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等待</a:t>
            </a:r>
          </a:p>
        </p:txBody>
      </p:sp>
      <p:sp>
        <p:nvSpPr>
          <p:cNvPr id="147" name="Text Box 167"/>
          <p:cNvSpPr txBox="1">
            <a:spLocks noChangeArrowheads="1"/>
          </p:cNvSpPr>
          <p:nvPr/>
        </p:nvSpPr>
        <p:spPr bwMode="auto">
          <a:xfrm>
            <a:off x="3130548" y="3068848"/>
            <a:ext cx="576262" cy="1336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数据传送</a:t>
            </a:r>
          </a:p>
        </p:txBody>
      </p:sp>
      <p:sp>
        <p:nvSpPr>
          <p:cNvPr id="148" name="Text Box 168"/>
          <p:cNvSpPr txBox="1">
            <a:spLocks noChangeArrowheads="1"/>
          </p:cNvSpPr>
          <p:nvPr/>
        </p:nvSpPr>
        <p:spPr bwMode="auto">
          <a:xfrm>
            <a:off x="7451723" y="3068848"/>
            <a:ext cx="576262" cy="1336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</a:rPr>
              <a:t>数据传送</a:t>
            </a:r>
          </a:p>
        </p:txBody>
      </p:sp>
      <p:sp>
        <p:nvSpPr>
          <p:cNvPr id="149" name="Line 170"/>
          <p:cNvSpPr>
            <a:spLocks noChangeShapeType="1"/>
          </p:cNvSpPr>
          <p:nvPr/>
        </p:nvSpPr>
        <p:spPr bwMode="auto">
          <a:xfrm>
            <a:off x="1690685" y="5373898"/>
            <a:ext cx="0" cy="576262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0" name="Line 171"/>
          <p:cNvSpPr>
            <a:spLocks noChangeShapeType="1"/>
          </p:cNvSpPr>
          <p:nvPr/>
        </p:nvSpPr>
        <p:spPr bwMode="auto">
          <a:xfrm>
            <a:off x="7739060" y="5373898"/>
            <a:ext cx="0" cy="576262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1" name="Text Box 172"/>
          <p:cNvSpPr txBox="1">
            <a:spLocks noChangeArrowheads="1"/>
          </p:cNvSpPr>
          <p:nvPr/>
        </p:nvSpPr>
        <p:spPr bwMode="auto">
          <a:xfrm>
            <a:off x="1690685" y="5586623"/>
            <a:ext cx="604837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</a:rPr>
              <a:t>总线传送</a:t>
            </a:r>
            <a:r>
              <a:rPr lang="en-US" altLang="zh-CN" sz="2000" b="1">
                <a:solidFill>
                  <a:srgbClr val="FF3300"/>
                </a:solidFill>
                <a:latin typeface="宋体" pitchFamily="2" charset="-122"/>
              </a:rPr>
              <a:t>(</a:t>
            </a:r>
            <a:r>
              <a:rPr lang="zh-CN" altLang="en-US" sz="2000" b="1">
                <a:solidFill>
                  <a:srgbClr val="FF3300"/>
                </a:solidFill>
                <a:latin typeface="Times New Roman" pitchFamily="18" charset="0"/>
              </a:rPr>
              <a:t>一个分组</a:t>
            </a:r>
            <a:r>
              <a:rPr lang="en-US" altLang="zh-CN" sz="2000" b="1">
                <a:solidFill>
                  <a:srgbClr val="FF3300"/>
                </a:solidFill>
                <a:latin typeface="宋体" pitchFamily="2" charset="-122"/>
              </a:rPr>
              <a:t>)</a:t>
            </a:r>
          </a:p>
        </p:txBody>
      </p:sp>
      <p:sp>
        <p:nvSpPr>
          <p:cNvPr id="152" name="Line 173"/>
          <p:cNvSpPr>
            <a:spLocks noChangeShapeType="1"/>
          </p:cNvSpPr>
          <p:nvPr/>
        </p:nvSpPr>
        <p:spPr bwMode="auto">
          <a:xfrm flipH="1">
            <a:off x="1690685" y="5805698"/>
            <a:ext cx="180022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3" name="Line 174"/>
          <p:cNvSpPr>
            <a:spLocks noChangeShapeType="1"/>
          </p:cNvSpPr>
          <p:nvPr/>
        </p:nvSpPr>
        <p:spPr bwMode="auto">
          <a:xfrm>
            <a:off x="5867398" y="5805698"/>
            <a:ext cx="18716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4" name="Line 175"/>
          <p:cNvSpPr>
            <a:spLocks noChangeShapeType="1"/>
          </p:cNvSpPr>
          <p:nvPr/>
        </p:nvSpPr>
        <p:spPr bwMode="auto">
          <a:xfrm>
            <a:off x="1690685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5" name="Line 176"/>
          <p:cNvSpPr>
            <a:spLocks noChangeShapeType="1"/>
          </p:cNvSpPr>
          <p:nvPr/>
        </p:nvSpPr>
        <p:spPr bwMode="auto">
          <a:xfrm>
            <a:off x="2555873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6" name="Line 177"/>
          <p:cNvSpPr>
            <a:spLocks noChangeShapeType="1"/>
          </p:cNvSpPr>
          <p:nvPr/>
        </p:nvSpPr>
        <p:spPr bwMode="auto">
          <a:xfrm>
            <a:off x="3419473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7" name="Line 178"/>
          <p:cNvSpPr>
            <a:spLocks noChangeShapeType="1"/>
          </p:cNvSpPr>
          <p:nvPr/>
        </p:nvSpPr>
        <p:spPr bwMode="auto">
          <a:xfrm>
            <a:off x="4283073" y="5157998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" name="Line 179"/>
          <p:cNvSpPr>
            <a:spLocks noChangeShapeType="1"/>
          </p:cNvSpPr>
          <p:nvPr/>
        </p:nvSpPr>
        <p:spPr bwMode="auto">
          <a:xfrm>
            <a:off x="7739060" y="5084973"/>
            <a:ext cx="0" cy="4318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" name="Line 180"/>
          <p:cNvSpPr>
            <a:spLocks noChangeShapeType="1"/>
          </p:cNvSpPr>
          <p:nvPr/>
        </p:nvSpPr>
        <p:spPr bwMode="auto">
          <a:xfrm flipH="1">
            <a:off x="4283073" y="5373898"/>
            <a:ext cx="1081087" cy="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" name="Line 181"/>
          <p:cNvSpPr>
            <a:spLocks noChangeShapeType="1"/>
          </p:cNvSpPr>
          <p:nvPr/>
        </p:nvSpPr>
        <p:spPr bwMode="auto">
          <a:xfrm>
            <a:off x="6588123" y="5373898"/>
            <a:ext cx="1150937" cy="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" name="Text Box 182"/>
          <p:cNvSpPr txBox="1">
            <a:spLocks noChangeArrowheads="1"/>
          </p:cNvSpPr>
          <p:nvPr/>
        </p:nvSpPr>
        <p:spPr bwMode="auto">
          <a:xfrm>
            <a:off x="2051048" y="2492585"/>
            <a:ext cx="8636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0111</a:t>
            </a:r>
          </a:p>
        </p:txBody>
      </p:sp>
      <p:sp>
        <p:nvSpPr>
          <p:cNvPr id="162" name="动作按钮: 信息 161">
            <a:hlinkClick r:id="rId2" action="ppaction://hlinksldjump" highlightClick="1"/>
          </p:cNvPr>
          <p:cNvSpPr/>
          <p:nvPr/>
        </p:nvSpPr>
        <p:spPr bwMode="auto">
          <a:xfrm>
            <a:off x="8316520" y="5805698"/>
            <a:ext cx="503628" cy="503702"/>
          </a:xfrm>
          <a:prstGeom prst="actionButtonInformatio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45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53BEBE-9686-41FC-B8D1-32DA6AE75FBD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424862" cy="5256213"/>
          </a:xfrm>
          <a:noFill/>
          <a:ln/>
        </p:spPr>
        <p:txBody>
          <a:bodyPr/>
          <a:lstStyle/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en-US" altLang="zh-CN" sz="2800" b="1">
                <a:latin typeface="Times New Roman" pitchFamily="18" charset="0"/>
              </a:rPr>
              <a:t>FRAME#</a:t>
            </a:r>
            <a:r>
              <a:rPr lang="zh-CN" altLang="en-US" sz="2800" b="1">
                <a:latin typeface="Times New Roman" pitchFamily="18" charset="0"/>
              </a:rPr>
              <a:t>：帧周期信号，由主控设备驱动，表示一个总线周期的开始和结束。</a:t>
            </a:r>
            <a:br>
              <a:rPr lang="zh-CN" altLang="en-US" sz="2800" b="1">
                <a:latin typeface="Times New Roman" pitchFamily="18" charset="0"/>
              </a:rPr>
            </a:br>
            <a:r>
              <a:rPr lang="en-US" altLang="zh-CN" sz="2800" b="1">
                <a:latin typeface="Times New Roman" pitchFamily="18" charset="0"/>
              </a:rPr>
              <a:t>DEVSEL#</a:t>
            </a:r>
            <a:r>
              <a:rPr lang="zh-CN" altLang="en-US" sz="2800" b="1">
                <a:latin typeface="Times New Roman" pitchFamily="18" charset="0"/>
              </a:rPr>
              <a:t>：设备选择信号，从设备驱动。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总线转换周期</a:t>
            </a:r>
            <a:r>
              <a:rPr lang="zh-CN" altLang="en-US" sz="2800" b="1">
                <a:latin typeface="Times New Roman" pitchFamily="18" charset="0"/>
              </a:rPr>
              <a:t>：</a:t>
            </a:r>
            <a:r>
              <a:rPr lang="en-US" altLang="zh-CN" sz="2800" b="1">
                <a:latin typeface="Times New Roman" pitchFamily="18" charset="0"/>
              </a:rPr>
              <a:t>AD[31:0]</a:t>
            </a:r>
            <a:r>
              <a:rPr lang="zh-CN" altLang="en-US" sz="2800" b="1">
                <a:latin typeface="Times New Roman" pitchFamily="18" charset="0"/>
              </a:rPr>
              <a:t>既不被主设备也不被从设备驱动，以避免总线冲突。</a:t>
            </a:r>
            <a:br>
              <a:rPr lang="zh-CN" altLang="en-US" sz="2800" b="1">
                <a:latin typeface="Times New Roman" pitchFamily="18" charset="0"/>
              </a:rPr>
            </a:br>
            <a:r>
              <a:rPr lang="zh-CN" altLang="en-US" sz="2800" b="1">
                <a:latin typeface="Times New Roman" pitchFamily="18" charset="0"/>
              </a:rPr>
              <a:t>写操作无总线转换周期。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>
                <a:latin typeface="Times New Roman" pitchFamily="18" charset="0"/>
              </a:rPr>
              <a:t>在同一个时钟上升沿</a:t>
            </a:r>
            <a:r>
              <a:rPr lang="en-US" altLang="zh-CN" sz="2800" b="1">
                <a:latin typeface="Times New Roman" pitchFamily="18" charset="0"/>
              </a:rPr>
              <a:t>IRDY#</a:t>
            </a:r>
            <a:r>
              <a:rPr lang="zh-CN" altLang="en-US" sz="2800" b="1">
                <a:latin typeface="Times New Roman" pitchFamily="18" charset="0"/>
              </a:rPr>
              <a:t>和</a:t>
            </a:r>
            <a:r>
              <a:rPr lang="en-US" altLang="zh-CN" sz="2800" b="1">
                <a:latin typeface="Times New Roman" pitchFamily="18" charset="0"/>
              </a:rPr>
              <a:t>TRDY#</a:t>
            </a:r>
            <a:r>
              <a:rPr lang="zh-CN" altLang="en-US" sz="2800" b="1">
                <a:latin typeface="Times New Roman" pitchFamily="18" charset="0"/>
              </a:rPr>
              <a:t>都有效时，数据才可以传送。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>
                <a:latin typeface="Times New Roman" pitchFamily="18" charset="0"/>
              </a:rPr>
              <a:t>第一个地址由地址节拍得到，以后线性相加。（线性增长方式）</a:t>
            </a:r>
          </a:p>
          <a:p>
            <a:pPr marL="444500" indent="-444500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b="1">
                <a:latin typeface="Times New Roman" pitchFamily="18" charset="0"/>
              </a:rPr>
              <a:t>地址</a:t>
            </a:r>
            <a:r>
              <a:rPr lang="en-US" altLang="zh-CN" sz="2800" b="1">
                <a:latin typeface="Times New Roman" pitchFamily="18" charset="0"/>
              </a:rPr>
              <a:t>/</a:t>
            </a:r>
            <a:r>
              <a:rPr lang="zh-CN" altLang="en-US" sz="2800" b="1">
                <a:latin typeface="Times New Roman" pitchFamily="18" charset="0"/>
              </a:rPr>
              <a:t>数据复用：地址节拍、数据节拍</a:t>
            </a:r>
            <a:endParaRPr lang="en-US" altLang="zh-CN" sz="2800" b="1">
              <a:latin typeface="Times New Roman" pitchFamily="18" charset="0"/>
            </a:endParaRPr>
          </a:p>
        </p:txBody>
      </p:sp>
      <p:sp>
        <p:nvSpPr>
          <p:cNvPr id="765956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 读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/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写时序：</a:t>
            </a:r>
            <a:r>
              <a:rPr lang="en-US" altLang="zh-CN" sz="2800" b="1" dirty="0" smtClean="0">
                <a:latin typeface="Times New Roman" pitchFamily="18" charset="0"/>
              </a:rPr>
              <a:t>PCI</a:t>
            </a:r>
            <a:r>
              <a:rPr lang="zh-CN" altLang="en-US" sz="2800" b="1" dirty="0">
                <a:latin typeface="Times New Roman" pitchFamily="18" charset="0"/>
              </a:rPr>
              <a:t>总线读</a:t>
            </a:r>
            <a:r>
              <a:rPr lang="zh-CN" altLang="en-US" sz="2800" b="1" dirty="0" smtClean="0">
                <a:latin typeface="Times New Roman" pitchFamily="18" charset="0"/>
              </a:rPr>
              <a:t>操作</a:t>
            </a:r>
            <a:endParaRPr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CB8ED3-17F9-4B66-829F-3FD0B0C09FD5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二、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PCI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4456" y="1412875"/>
            <a:ext cx="2016125" cy="503238"/>
          </a:xfrm>
          <a:noFill/>
          <a:ln/>
        </p:spPr>
        <p:txBody>
          <a:bodyPr/>
          <a:lstStyle/>
          <a:p>
            <a:pPr marL="444500" indent="-444500">
              <a:lnSpc>
                <a:spcPct val="90000"/>
              </a:lnSpc>
              <a:buClr>
                <a:srgbClr val="008000"/>
              </a:buClr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CC0000"/>
                </a:solidFill>
                <a:latin typeface="Times New Roman" pitchFamily="18" charset="0"/>
              </a:rPr>
              <a:t>过程描述：</a:t>
            </a:r>
          </a:p>
        </p:txBody>
      </p:sp>
      <p:sp>
        <p:nvSpPr>
          <p:cNvPr id="766980" name="Rectangle 4"/>
          <p:cNvSpPr>
            <a:spLocks noChangeArrowheads="1"/>
          </p:cNvSpPr>
          <p:nvPr/>
        </p:nvSpPr>
        <p:spPr bwMode="auto">
          <a:xfrm>
            <a:off x="466725" y="7604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 读</a:t>
            </a:r>
            <a:r>
              <a:rPr lang="en-US" altLang="zh-CN" sz="2800" b="1" dirty="0">
                <a:solidFill>
                  <a:schemeClr val="bg2"/>
                </a:solidFill>
                <a:ea typeface="黑体" pitchFamily="2" charset="-122"/>
              </a:rPr>
              <a:t>/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写时序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：</a:t>
            </a:r>
            <a:r>
              <a:rPr lang="en-US" altLang="zh-CN" sz="2800" b="1" dirty="0" smtClean="0">
                <a:latin typeface="Times New Roman" pitchFamily="18" charset="0"/>
              </a:rPr>
              <a:t>PCI</a:t>
            </a:r>
            <a:r>
              <a:rPr lang="zh-CN" altLang="en-US" sz="2800" b="1" dirty="0">
                <a:latin typeface="Times New Roman" pitchFamily="18" charset="0"/>
              </a:rPr>
              <a:t>总线读</a:t>
            </a:r>
            <a:r>
              <a:rPr lang="zh-CN" altLang="en-US" sz="2800" b="1" dirty="0" smtClean="0">
                <a:latin typeface="Times New Roman" pitchFamily="18" charset="0"/>
              </a:rPr>
              <a:t>操作</a:t>
            </a:r>
            <a:endParaRPr lang="zh-CN" altLang="en-US" sz="2800" b="1" dirty="0">
              <a:latin typeface="Times New Roman" pitchFamily="18" charset="0"/>
            </a:endParaRPr>
          </a:p>
        </p:txBody>
      </p:sp>
      <p:grpSp>
        <p:nvGrpSpPr>
          <p:cNvPr id="766985" name="Group 9"/>
          <p:cNvGrpSpPr>
            <a:grpSpLocks/>
          </p:cNvGrpSpPr>
          <p:nvPr/>
        </p:nvGrpSpPr>
        <p:grpSpPr bwMode="auto">
          <a:xfrm>
            <a:off x="2266950" y="1485900"/>
            <a:ext cx="1728788" cy="396875"/>
            <a:chOff x="294" y="1661"/>
            <a:chExt cx="1089" cy="250"/>
          </a:xfrm>
        </p:grpSpPr>
        <p:sp>
          <p:nvSpPr>
            <p:cNvPr id="766981" name="Text Box 5"/>
            <p:cNvSpPr txBox="1">
              <a:spLocks noChangeArrowheads="1"/>
            </p:cNvSpPr>
            <p:nvPr/>
          </p:nvSpPr>
          <p:spPr bwMode="auto">
            <a:xfrm>
              <a:off x="294" y="1661"/>
              <a:ext cx="1089" cy="25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 sz="2000" b="1">
                  <a:latin typeface="Times New Roman" pitchFamily="18" charset="0"/>
                </a:rPr>
                <a:t>FRAME#</a:t>
              </a:r>
            </a:p>
          </p:txBody>
        </p:sp>
        <p:sp>
          <p:nvSpPr>
            <p:cNvPr id="766982" name="Line 6"/>
            <p:cNvSpPr>
              <a:spLocks noChangeShapeType="1"/>
            </p:cNvSpPr>
            <p:nvPr/>
          </p:nvSpPr>
          <p:spPr bwMode="auto">
            <a:xfrm>
              <a:off x="1066" y="1752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6983" name="Line 7"/>
            <p:cNvSpPr>
              <a:spLocks noChangeShapeType="1"/>
            </p:cNvSpPr>
            <p:nvPr/>
          </p:nvSpPr>
          <p:spPr bwMode="auto">
            <a:xfrm>
              <a:off x="1202" y="1752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6984" name="Line 8"/>
            <p:cNvSpPr>
              <a:spLocks noChangeShapeType="1"/>
            </p:cNvSpPr>
            <p:nvPr/>
          </p:nvSpPr>
          <p:spPr bwMode="auto">
            <a:xfrm>
              <a:off x="1202" y="1888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66999" name="Group 23"/>
          <p:cNvGrpSpPr>
            <a:grpSpLocks/>
          </p:cNvGrpSpPr>
          <p:nvPr/>
        </p:nvGrpSpPr>
        <p:grpSpPr bwMode="auto">
          <a:xfrm flipH="1">
            <a:off x="5364163" y="4868863"/>
            <a:ext cx="431800" cy="215900"/>
            <a:chOff x="4877" y="1253"/>
            <a:chExt cx="272" cy="136"/>
          </a:xfrm>
        </p:grpSpPr>
        <p:sp>
          <p:nvSpPr>
            <p:cNvPr id="766988" name="Line 12"/>
            <p:cNvSpPr>
              <a:spLocks noChangeShapeType="1"/>
            </p:cNvSpPr>
            <p:nvPr/>
          </p:nvSpPr>
          <p:spPr bwMode="auto">
            <a:xfrm>
              <a:off x="4877" y="1253"/>
              <a:ext cx="1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6989" name="Line 13"/>
            <p:cNvSpPr>
              <a:spLocks noChangeShapeType="1"/>
            </p:cNvSpPr>
            <p:nvPr/>
          </p:nvSpPr>
          <p:spPr bwMode="auto">
            <a:xfrm flipV="1">
              <a:off x="5013" y="1253"/>
              <a:ext cx="0" cy="13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6990" name="Line 14"/>
            <p:cNvSpPr>
              <a:spLocks noChangeShapeType="1"/>
            </p:cNvSpPr>
            <p:nvPr/>
          </p:nvSpPr>
          <p:spPr bwMode="auto">
            <a:xfrm>
              <a:off x="5013" y="1389"/>
              <a:ext cx="13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66994" name="Group 18"/>
          <p:cNvGrpSpPr>
            <a:grpSpLocks/>
          </p:cNvGrpSpPr>
          <p:nvPr/>
        </p:nvGrpSpPr>
        <p:grpSpPr bwMode="auto">
          <a:xfrm>
            <a:off x="900113" y="2422525"/>
            <a:ext cx="4608512" cy="1006475"/>
            <a:chOff x="612" y="1571"/>
            <a:chExt cx="2903" cy="634"/>
          </a:xfrm>
        </p:grpSpPr>
        <p:sp>
          <p:nvSpPr>
            <p:cNvPr id="766987" name="Text Box 11"/>
            <p:cNvSpPr txBox="1">
              <a:spLocks noChangeArrowheads="1"/>
            </p:cNvSpPr>
            <p:nvPr/>
          </p:nvSpPr>
          <p:spPr bwMode="auto">
            <a:xfrm>
              <a:off x="612" y="1616"/>
              <a:ext cx="862" cy="25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>
                  <a:latin typeface="Times New Roman" pitchFamily="18" charset="0"/>
                </a:rPr>
                <a:t>地址节拍</a:t>
              </a:r>
            </a:p>
          </p:txBody>
        </p:sp>
        <p:sp>
          <p:nvSpPr>
            <p:cNvPr id="766991" name="Text Box 15"/>
            <p:cNvSpPr txBox="1">
              <a:spLocks noChangeArrowheads="1"/>
            </p:cNvSpPr>
            <p:nvPr/>
          </p:nvSpPr>
          <p:spPr bwMode="auto">
            <a:xfrm>
              <a:off x="1383" y="1571"/>
              <a:ext cx="2132" cy="63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 sz="2000" b="1">
                  <a:latin typeface="Times New Roman" pitchFamily="18" charset="0"/>
                </a:rPr>
                <a:t>AD[31:0]</a:t>
              </a:r>
              <a:r>
                <a:rPr lang="zh-CN" altLang="en-US" sz="2000" b="1">
                  <a:latin typeface="Times New Roman" pitchFamily="18" charset="0"/>
                </a:rPr>
                <a:t>：地址</a:t>
              </a:r>
            </a:p>
            <a:p>
              <a:pPr algn="l"/>
              <a:r>
                <a:rPr lang="en-US" altLang="zh-CN" sz="2000" b="1">
                  <a:latin typeface="Times New Roman" pitchFamily="18" charset="0"/>
                </a:rPr>
                <a:t>C/BE[3:0]</a:t>
              </a:r>
              <a:r>
                <a:rPr lang="zh-CN" altLang="en-US" sz="2000" b="1">
                  <a:latin typeface="Times New Roman" pitchFamily="18" charset="0"/>
                </a:rPr>
                <a:t>：命令（总线读）</a:t>
              </a:r>
            </a:p>
            <a:p>
              <a:pPr algn="l"/>
              <a:r>
                <a:rPr lang="zh-CN" altLang="en-US" sz="2000" b="1">
                  <a:latin typeface="Times New Roman" pitchFamily="18" charset="0"/>
                </a:rPr>
                <a:t>                                    </a:t>
              </a:r>
              <a:r>
                <a:rPr lang="en-US" altLang="zh-CN" sz="2000" b="1">
                  <a:latin typeface="Times New Roman" pitchFamily="18" charset="0"/>
                </a:rPr>
                <a:t>0110</a:t>
              </a:r>
            </a:p>
          </p:txBody>
        </p:sp>
        <p:sp>
          <p:nvSpPr>
            <p:cNvPr id="766992" name="AutoShape 16"/>
            <p:cNvSpPr>
              <a:spLocks/>
            </p:cNvSpPr>
            <p:nvPr/>
          </p:nvSpPr>
          <p:spPr bwMode="auto">
            <a:xfrm>
              <a:off x="1338" y="1616"/>
              <a:ext cx="91" cy="363"/>
            </a:xfrm>
            <a:prstGeom prst="leftBrace">
              <a:avLst>
                <a:gd name="adj1" fmla="val 33242"/>
                <a:gd name="adj2" fmla="val 3884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66996" name="Text Box 20"/>
          <p:cNvSpPr txBox="1">
            <a:spLocks noChangeArrowheads="1"/>
          </p:cNvSpPr>
          <p:nvPr/>
        </p:nvSpPr>
        <p:spPr bwMode="auto">
          <a:xfrm>
            <a:off x="1042988" y="3859213"/>
            <a:ext cx="18002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b="1">
                <a:latin typeface="Times New Roman" pitchFamily="18" charset="0"/>
              </a:rPr>
              <a:t>总线转换周期</a:t>
            </a:r>
          </a:p>
        </p:txBody>
      </p:sp>
      <p:sp>
        <p:nvSpPr>
          <p:cNvPr id="766997" name="Text Box 21"/>
          <p:cNvSpPr txBox="1">
            <a:spLocks noChangeArrowheads="1"/>
          </p:cNvSpPr>
          <p:nvPr/>
        </p:nvSpPr>
        <p:spPr bwMode="auto">
          <a:xfrm>
            <a:off x="2771775" y="3789363"/>
            <a:ext cx="338455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b="1">
                <a:latin typeface="Times New Roman" pitchFamily="18" charset="0"/>
              </a:rPr>
              <a:t>主：</a:t>
            </a:r>
            <a:r>
              <a:rPr lang="en-US" altLang="zh-CN" sz="2000" b="1">
                <a:latin typeface="Times New Roman" pitchFamily="18" charset="0"/>
              </a:rPr>
              <a:t>IRDY#</a:t>
            </a:r>
          </a:p>
          <a:p>
            <a:pPr algn="l"/>
            <a:r>
              <a:rPr lang="zh-CN" altLang="en-US" sz="2000" b="1">
                <a:latin typeface="Times New Roman" pitchFamily="18" charset="0"/>
              </a:rPr>
              <a:t>从：</a:t>
            </a:r>
            <a:r>
              <a:rPr lang="en-US" altLang="zh-CN" sz="2000" b="1">
                <a:latin typeface="Times New Roman" pitchFamily="18" charset="0"/>
              </a:rPr>
              <a:t>DEVSEL#</a:t>
            </a:r>
          </a:p>
        </p:txBody>
      </p:sp>
      <p:sp>
        <p:nvSpPr>
          <p:cNvPr id="766998" name="AutoShape 22"/>
          <p:cNvSpPr>
            <a:spLocks/>
          </p:cNvSpPr>
          <p:nvPr/>
        </p:nvSpPr>
        <p:spPr bwMode="auto">
          <a:xfrm>
            <a:off x="2738649" y="3859213"/>
            <a:ext cx="144463" cy="576262"/>
          </a:xfrm>
          <a:prstGeom prst="leftBrace">
            <a:avLst>
              <a:gd name="adj1" fmla="val 33242"/>
              <a:gd name="adj2" fmla="val 38843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67000" name="Group 24"/>
          <p:cNvGrpSpPr>
            <a:grpSpLocks/>
          </p:cNvGrpSpPr>
          <p:nvPr/>
        </p:nvGrpSpPr>
        <p:grpSpPr bwMode="auto">
          <a:xfrm>
            <a:off x="4284663" y="3860800"/>
            <a:ext cx="431800" cy="215900"/>
            <a:chOff x="4877" y="1253"/>
            <a:chExt cx="272" cy="136"/>
          </a:xfrm>
        </p:grpSpPr>
        <p:sp>
          <p:nvSpPr>
            <p:cNvPr id="767001" name="Line 25"/>
            <p:cNvSpPr>
              <a:spLocks noChangeShapeType="1"/>
            </p:cNvSpPr>
            <p:nvPr/>
          </p:nvSpPr>
          <p:spPr bwMode="auto">
            <a:xfrm>
              <a:off x="4877" y="125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7002" name="Line 26"/>
            <p:cNvSpPr>
              <a:spLocks noChangeShapeType="1"/>
            </p:cNvSpPr>
            <p:nvPr/>
          </p:nvSpPr>
          <p:spPr bwMode="auto">
            <a:xfrm>
              <a:off x="5013" y="125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7003" name="Line 27"/>
            <p:cNvSpPr>
              <a:spLocks noChangeShapeType="1"/>
            </p:cNvSpPr>
            <p:nvPr/>
          </p:nvSpPr>
          <p:spPr bwMode="auto">
            <a:xfrm>
              <a:off x="5013" y="1389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67004" name="Group 28"/>
          <p:cNvGrpSpPr>
            <a:grpSpLocks/>
          </p:cNvGrpSpPr>
          <p:nvPr/>
        </p:nvGrpSpPr>
        <p:grpSpPr bwMode="auto">
          <a:xfrm>
            <a:off x="4643438" y="4221163"/>
            <a:ext cx="431800" cy="215900"/>
            <a:chOff x="4877" y="1253"/>
            <a:chExt cx="272" cy="136"/>
          </a:xfrm>
        </p:grpSpPr>
        <p:sp>
          <p:nvSpPr>
            <p:cNvPr id="767005" name="Line 29"/>
            <p:cNvSpPr>
              <a:spLocks noChangeShapeType="1"/>
            </p:cNvSpPr>
            <p:nvPr/>
          </p:nvSpPr>
          <p:spPr bwMode="auto">
            <a:xfrm>
              <a:off x="4877" y="125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7006" name="Line 30"/>
            <p:cNvSpPr>
              <a:spLocks noChangeShapeType="1"/>
            </p:cNvSpPr>
            <p:nvPr/>
          </p:nvSpPr>
          <p:spPr bwMode="auto">
            <a:xfrm>
              <a:off x="5013" y="125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7007" name="Line 31"/>
            <p:cNvSpPr>
              <a:spLocks noChangeShapeType="1"/>
            </p:cNvSpPr>
            <p:nvPr/>
          </p:nvSpPr>
          <p:spPr bwMode="auto">
            <a:xfrm>
              <a:off x="5013" y="1389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67009" name="AutoShape 33"/>
          <p:cNvSpPr>
            <a:spLocks noChangeArrowheads="1"/>
          </p:cNvSpPr>
          <p:nvPr/>
        </p:nvSpPr>
        <p:spPr bwMode="auto">
          <a:xfrm>
            <a:off x="2195513" y="1412875"/>
            <a:ext cx="1871662" cy="649288"/>
          </a:xfrm>
          <a:prstGeom prst="roundRect">
            <a:avLst>
              <a:gd name="adj" fmla="val 28606"/>
            </a:avLst>
          </a:prstGeom>
          <a:noFill/>
          <a:ln w="28575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0" name="AutoShape 34"/>
          <p:cNvSpPr>
            <a:spLocks noChangeArrowheads="1"/>
          </p:cNvSpPr>
          <p:nvPr/>
        </p:nvSpPr>
        <p:spPr bwMode="auto">
          <a:xfrm>
            <a:off x="900113" y="2349500"/>
            <a:ext cx="4464050" cy="1079500"/>
          </a:xfrm>
          <a:prstGeom prst="roundRect">
            <a:avLst>
              <a:gd name="adj" fmla="val 28606"/>
            </a:avLst>
          </a:prstGeom>
          <a:noFill/>
          <a:ln w="28575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1" name="AutoShape 35"/>
          <p:cNvSpPr>
            <a:spLocks noChangeArrowheads="1"/>
          </p:cNvSpPr>
          <p:nvPr/>
        </p:nvSpPr>
        <p:spPr bwMode="auto">
          <a:xfrm>
            <a:off x="1042988" y="3716338"/>
            <a:ext cx="4176712" cy="863600"/>
          </a:xfrm>
          <a:prstGeom prst="roundRect">
            <a:avLst>
              <a:gd name="adj" fmla="val 28606"/>
            </a:avLst>
          </a:prstGeom>
          <a:noFill/>
          <a:ln w="28575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2" name="AutoShape 36"/>
          <p:cNvSpPr>
            <a:spLocks noChangeArrowheads="1"/>
          </p:cNvSpPr>
          <p:nvPr/>
        </p:nvSpPr>
        <p:spPr bwMode="auto">
          <a:xfrm>
            <a:off x="2195513" y="4868863"/>
            <a:ext cx="1871662" cy="574675"/>
          </a:xfrm>
          <a:prstGeom prst="roundRect">
            <a:avLst>
              <a:gd name="adj" fmla="val 28606"/>
            </a:avLst>
          </a:prstGeom>
          <a:noFill/>
          <a:ln w="28575" algn="ctr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/>
          <a:lstStyle/>
          <a:p>
            <a:r>
              <a:rPr lang="zh-CN" altLang="en-US" sz="2000" b="1"/>
              <a:t>数据节拍</a:t>
            </a:r>
          </a:p>
        </p:txBody>
      </p:sp>
      <p:sp>
        <p:nvSpPr>
          <p:cNvPr id="767013" name="Line 37"/>
          <p:cNvSpPr>
            <a:spLocks noChangeShapeType="1"/>
          </p:cNvSpPr>
          <p:nvPr/>
        </p:nvSpPr>
        <p:spPr bwMode="auto">
          <a:xfrm>
            <a:off x="3132138" y="2060575"/>
            <a:ext cx="0" cy="2889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4" name="Line 38"/>
          <p:cNvSpPr>
            <a:spLocks noChangeShapeType="1"/>
          </p:cNvSpPr>
          <p:nvPr/>
        </p:nvSpPr>
        <p:spPr bwMode="auto">
          <a:xfrm>
            <a:off x="3132138" y="3429000"/>
            <a:ext cx="0" cy="2889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5" name="Line 39"/>
          <p:cNvSpPr>
            <a:spLocks noChangeShapeType="1"/>
          </p:cNvSpPr>
          <p:nvPr/>
        </p:nvSpPr>
        <p:spPr bwMode="auto">
          <a:xfrm>
            <a:off x="3132138" y="4581525"/>
            <a:ext cx="0" cy="2889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6" name="Freeform 40"/>
          <p:cNvSpPr>
            <a:spLocks/>
          </p:cNvSpPr>
          <p:nvPr/>
        </p:nvSpPr>
        <p:spPr bwMode="auto">
          <a:xfrm>
            <a:off x="1465263" y="4773613"/>
            <a:ext cx="730250" cy="742950"/>
          </a:xfrm>
          <a:custGeom>
            <a:avLst/>
            <a:gdLst/>
            <a:ahLst/>
            <a:cxnLst>
              <a:cxn ang="0">
                <a:pos x="460" y="378"/>
              </a:cxn>
              <a:cxn ang="0">
                <a:pos x="143" y="605"/>
              </a:cxn>
              <a:cxn ang="0">
                <a:pos x="7" y="287"/>
              </a:cxn>
              <a:cxn ang="0">
                <a:pos x="188" y="15"/>
              </a:cxn>
              <a:cxn ang="0">
                <a:pos x="460" y="196"/>
              </a:cxn>
            </a:cxnLst>
            <a:rect l="0" t="0" r="r" b="b"/>
            <a:pathLst>
              <a:path w="460" h="620">
                <a:moveTo>
                  <a:pt x="460" y="378"/>
                </a:moveTo>
                <a:cubicBezTo>
                  <a:pt x="339" y="499"/>
                  <a:pt x="218" y="620"/>
                  <a:pt x="143" y="605"/>
                </a:cubicBezTo>
                <a:cubicBezTo>
                  <a:pt x="68" y="590"/>
                  <a:pt x="0" y="385"/>
                  <a:pt x="7" y="287"/>
                </a:cubicBezTo>
                <a:cubicBezTo>
                  <a:pt x="14" y="189"/>
                  <a:pt x="113" y="30"/>
                  <a:pt x="188" y="15"/>
                </a:cubicBezTo>
                <a:cubicBezTo>
                  <a:pt x="263" y="0"/>
                  <a:pt x="361" y="98"/>
                  <a:pt x="460" y="196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7" name="Text Box 41"/>
          <p:cNvSpPr txBox="1">
            <a:spLocks noChangeArrowheads="1"/>
          </p:cNvSpPr>
          <p:nvPr/>
        </p:nvSpPr>
        <p:spPr bwMode="auto">
          <a:xfrm>
            <a:off x="466725" y="5445125"/>
            <a:ext cx="20161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solidFill>
                  <a:srgbClr val="CC0000"/>
                </a:solidFill>
                <a:latin typeface="Times New Roman" pitchFamily="18" charset="0"/>
              </a:rPr>
              <a:t>FRAME#</a:t>
            </a:r>
            <a:r>
              <a:rPr lang="zh-CN" altLang="en-US" sz="2000" b="1">
                <a:solidFill>
                  <a:srgbClr val="CC0000"/>
                </a:solidFill>
                <a:latin typeface="Times New Roman" pitchFamily="18" charset="0"/>
              </a:rPr>
              <a:t>＝“</a:t>
            </a:r>
            <a:r>
              <a:rPr lang="en-US" altLang="zh-CN" sz="2000" b="1">
                <a:solidFill>
                  <a:srgbClr val="CC0000"/>
                </a:solidFill>
                <a:latin typeface="Times New Roman" pitchFamily="18" charset="0"/>
              </a:rPr>
              <a:t>0”</a:t>
            </a:r>
          </a:p>
        </p:txBody>
      </p:sp>
      <p:sp>
        <p:nvSpPr>
          <p:cNvPr id="767018" name="Line 42"/>
          <p:cNvSpPr>
            <a:spLocks noChangeShapeType="1"/>
          </p:cNvSpPr>
          <p:nvPr/>
        </p:nvSpPr>
        <p:spPr bwMode="auto">
          <a:xfrm>
            <a:off x="4067175" y="5157788"/>
            <a:ext cx="1944688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19" name="Text Box 43"/>
          <p:cNvSpPr txBox="1">
            <a:spLocks noChangeArrowheads="1"/>
          </p:cNvSpPr>
          <p:nvPr/>
        </p:nvSpPr>
        <p:spPr bwMode="auto">
          <a:xfrm>
            <a:off x="4140200" y="4797425"/>
            <a:ext cx="12954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solidFill>
                  <a:srgbClr val="CC0000"/>
                </a:solidFill>
                <a:latin typeface="Times New Roman" pitchFamily="18" charset="0"/>
              </a:rPr>
              <a:t>FRAME#</a:t>
            </a:r>
          </a:p>
        </p:txBody>
      </p:sp>
      <p:sp>
        <p:nvSpPr>
          <p:cNvPr id="767020" name="Text Box 44"/>
          <p:cNvSpPr txBox="1">
            <a:spLocks noChangeArrowheads="1"/>
          </p:cNvSpPr>
          <p:nvPr/>
        </p:nvSpPr>
        <p:spPr bwMode="auto">
          <a:xfrm>
            <a:off x="6011863" y="4941888"/>
            <a:ext cx="2881312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b="1">
                <a:latin typeface="Times New Roman" pitchFamily="18" charset="0"/>
              </a:rPr>
              <a:t>此为最后一个数据节拍</a:t>
            </a:r>
          </a:p>
        </p:txBody>
      </p:sp>
      <p:sp>
        <p:nvSpPr>
          <p:cNvPr id="767021" name="Line 45"/>
          <p:cNvSpPr>
            <a:spLocks noChangeShapeType="1"/>
          </p:cNvSpPr>
          <p:nvPr/>
        </p:nvSpPr>
        <p:spPr bwMode="auto">
          <a:xfrm>
            <a:off x="3132138" y="5445125"/>
            <a:ext cx="0" cy="3603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7022" name="Text Box 46"/>
          <p:cNvSpPr txBox="1">
            <a:spLocks noChangeArrowheads="1"/>
          </p:cNvSpPr>
          <p:nvPr/>
        </p:nvSpPr>
        <p:spPr bwMode="auto">
          <a:xfrm>
            <a:off x="2555875" y="5734050"/>
            <a:ext cx="612140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b="1">
                <a:latin typeface="Times New Roman" pitchFamily="18" charset="0"/>
              </a:rPr>
              <a:t>若</a:t>
            </a:r>
            <a:r>
              <a:rPr lang="en-US" altLang="zh-CN" sz="2000" b="1">
                <a:latin typeface="Times New Roman" pitchFamily="18" charset="0"/>
              </a:rPr>
              <a:t>TRDY#</a:t>
            </a:r>
            <a:r>
              <a:rPr lang="zh-CN" altLang="en-US" sz="2000" b="1">
                <a:latin typeface="Times New Roman" pitchFamily="18" charset="0"/>
              </a:rPr>
              <a:t>或</a:t>
            </a:r>
            <a:r>
              <a:rPr lang="en-US" altLang="zh-CN" sz="2000" b="1">
                <a:latin typeface="Times New Roman" pitchFamily="18" charset="0"/>
              </a:rPr>
              <a:t>IRDY#</a:t>
            </a:r>
            <a:r>
              <a:rPr lang="zh-CN" altLang="en-US" sz="2000" b="1">
                <a:latin typeface="Times New Roman" pitchFamily="18" charset="0"/>
              </a:rPr>
              <a:t>在</a:t>
            </a:r>
            <a:r>
              <a:rPr lang="en-US" altLang="zh-CN" sz="2000" b="1">
                <a:latin typeface="Times New Roman" pitchFamily="18" charset="0"/>
              </a:rPr>
              <a:t>CLK        </a:t>
            </a:r>
            <a:r>
              <a:rPr lang="zh-CN" altLang="en-US" sz="2000" b="1">
                <a:latin typeface="Times New Roman" pitchFamily="18" charset="0"/>
              </a:rPr>
              <a:t>为高电平，</a:t>
            </a:r>
          </a:p>
          <a:p>
            <a:pPr algn="l"/>
            <a:r>
              <a:rPr lang="zh-CN" altLang="en-US" sz="2000" b="1">
                <a:latin typeface="Times New Roman" pitchFamily="18" charset="0"/>
              </a:rPr>
              <a:t>则主设备自动插入</a:t>
            </a:r>
            <a:r>
              <a:rPr lang="en-US" altLang="zh-CN" sz="2000" b="1">
                <a:latin typeface="Times New Roman" pitchFamily="18" charset="0"/>
              </a:rPr>
              <a:t>Tw</a:t>
            </a:r>
          </a:p>
        </p:txBody>
      </p:sp>
      <p:grpSp>
        <p:nvGrpSpPr>
          <p:cNvPr id="767023" name="Group 47"/>
          <p:cNvGrpSpPr>
            <a:grpSpLocks/>
          </p:cNvGrpSpPr>
          <p:nvPr/>
        </p:nvGrpSpPr>
        <p:grpSpPr bwMode="auto">
          <a:xfrm flipH="1">
            <a:off x="5653088" y="5805488"/>
            <a:ext cx="431800" cy="215900"/>
            <a:chOff x="4877" y="1253"/>
            <a:chExt cx="272" cy="136"/>
          </a:xfrm>
        </p:grpSpPr>
        <p:sp>
          <p:nvSpPr>
            <p:cNvPr id="767024" name="Line 48"/>
            <p:cNvSpPr>
              <a:spLocks noChangeShapeType="1"/>
            </p:cNvSpPr>
            <p:nvPr/>
          </p:nvSpPr>
          <p:spPr bwMode="auto">
            <a:xfrm>
              <a:off x="4877" y="125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7025" name="Line 49"/>
            <p:cNvSpPr>
              <a:spLocks noChangeShapeType="1"/>
            </p:cNvSpPr>
            <p:nvPr/>
          </p:nvSpPr>
          <p:spPr bwMode="auto">
            <a:xfrm flipV="1">
              <a:off x="5013" y="1253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7026" name="Line 50"/>
            <p:cNvSpPr>
              <a:spLocks noChangeShapeType="1"/>
            </p:cNvSpPr>
            <p:nvPr/>
          </p:nvSpPr>
          <p:spPr bwMode="auto">
            <a:xfrm>
              <a:off x="5013" y="1389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02" name="Rectangle 10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0326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en-US" altLang="zh-CN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pic>
        <p:nvPicPr>
          <p:cNvPr id="8007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90" y="1412720"/>
            <a:ext cx="8820590" cy="494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390" y="1556740"/>
            <a:ext cx="331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smtClean="0">
                <a:solidFill>
                  <a:srgbClr val="FFFF00"/>
                </a:solidFill>
              </a:rPr>
              <a:t>PCI Family History</a:t>
            </a:r>
            <a:endParaRPr lang="zh-CN" altLang="en-US" sz="2400" b="1">
              <a:solidFill>
                <a:srgbClr val="FFFF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950600" y="888632"/>
            <a:ext cx="3909440" cy="5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ea typeface="黑体" pitchFamily="2" charset="-122"/>
              </a:rPr>
              <a:t>PCI</a:t>
            </a: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总线的</a:t>
            </a:r>
            <a:r>
              <a:rPr lang="zh-CN" altLang="en-US" sz="2800" b="1" dirty="0" smtClean="0">
                <a:solidFill>
                  <a:srgbClr val="0000FF"/>
                </a:solidFill>
                <a:ea typeface="黑体" pitchFamily="2" charset="-122"/>
              </a:rPr>
              <a:t>发展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 smtClean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772770"/>
            <a:ext cx="8641200" cy="4824670"/>
          </a:xfrm>
        </p:spPr>
        <p:txBody>
          <a:bodyPr/>
          <a:lstStyle/>
          <a:p>
            <a:r>
              <a:rPr lang="zh-CN" altLang="en-US" dirty="0" smtClean="0"/>
              <a:t>版本：</a:t>
            </a:r>
            <a:endParaRPr lang="en-US" altLang="zh-CN" dirty="0" smtClean="0"/>
          </a:p>
          <a:p>
            <a:pPr lvl="1"/>
            <a:r>
              <a:rPr lang="en-US" altLang="zh-CN" sz="2400" dirty="0" err="1" smtClean="0"/>
              <a:t>PCIe</a:t>
            </a:r>
            <a:r>
              <a:rPr lang="zh-CN" altLang="zh-CN" sz="2400" dirty="0"/>
              <a:t>（</a:t>
            </a:r>
            <a:r>
              <a:rPr lang="en-US" altLang="zh-CN" sz="2400" dirty="0"/>
              <a:t>PCI Express</a:t>
            </a:r>
            <a:r>
              <a:rPr lang="zh-CN" altLang="zh-CN" sz="2400" dirty="0"/>
              <a:t>）标准</a:t>
            </a:r>
            <a:r>
              <a:rPr lang="zh-CN" altLang="zh-CN" sz="2400" dirty="0" smtClean="0"/>
              <a:t>由</a:t>
            </a:r>
            <a:r>
              <a:rPr lang="en-US" altLang="zh-CN" sz="2400" dirty="0" smtClean="0"/>
              <a:t> PCI-SIG </a:t>
            </a:r>
            <a:r>
              <a:rPr lang="zh-CN" altLang="zh-CN" sz="2400" dirty="0" smtClean="0"/>
              <a:t>制定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400" dirty="0" err="1" smtClean="0"/>
              <a:t>PCIe</a:t>
            </a:r>
            <a:r>
              <a:rPr lang="en-US" altLang="zh-CN" sz="2400" dirty="0" smtClean="0"/>
              <a:t> 1.0 </a:t>
            </a:r>
            <a:r>
              <a:rPr lang="zh-CN" altLang="zh-CN" sz="2400" dirty="0" smtClean="0"/>
              <a:t>和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PCIe</a:t>
            </a:r>
            <a:r>
              <a:rPr lang="en-US" altLang="zh-CN" sz="2400" dirty="0" smtClean="0"/>
              <a:t> 2.0 </a:t>
            </a:r>
            <a:r>
              <a:rPr lang="zh-CN" altLang="zh-CN" sz="2400" dirty="0" smtClean="0"/>
              <a:t>标准</a:t>
            </a:r>
            <a:r>
              <a:rPr lang="zh-CN" altLang="zh-CN" sz="2400" dirty="0"/>
              <a:t>分别于</a:t>
            </a:r>
            <a:r>
              <a:rPr lang="en-US" altLang="zh-CN" sz="2400" dirty="0"/>
              <a:t>2002</a:t>
            </a:r>
            <a:r>
              <a:rPr lang="zh-CN" altLang="zh-CN" sz="2400" dirty="0"/>
              <a:t>年和</a:t>
            </a:r>
            <a:r>
              <a:rPr lang="en-US" altLang="zh-CN" sz="2400" dirty="0"/>
              <a:t>2006</a:t>
            </a:r>
            <a:r>
              <a:rPr lang="zh-CN" altLang="zh-CN" sz="2400" dirty="0"/>
              <a:t>年</a:t>
            </a:r>
            <a:r>
              <a:rPr lang="zh-CN" altLang="zh-CN" sz="2400" dirty="0" smtClean="0"/>
              <a:t>推出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2010</a:t>
            </a:r>
            <a:r>
              <a:rPr lang="zh-CN" altLang="zh-CN" sz="2400" dirty="0" smtClean="0"/>
              <a:t>年</a:t>
            </a:r>
            <a:r>
              <a:rPr lang="en-US" altLang="zh-CN" sz="2400" dirty="0" smtClean="0"/>
              <a:t> PCI-SIG </a:t>
            </a:r>
            <a:r>
              <a:rPr lang="zh-CN" altLang="zh-CN" sz="2400" dirty="0" smtClean="0"/>
              <a:t>制定了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PCIe</a:t>
            </a:r>
            <a:r>
              <a:rPr lang="en-US" altLang="zh-CN" sz="2400" dirty="0" smtClean="0"/>
              <a:t> 3.0 </a:t>
            </a:r>
            <a:r>
              <a:rPr lang="zh-CN" altLang="zh-CN" sz="2400" dirty="0" smtClean="0"/>
              <a:t>标准。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46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87185" y="349305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1. </a:t>
            </a:r>
            <a:r>
              <a:rPr lang="zh-CN" altLang="en-US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79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PCIe</a:t>
            </a:r>
            <a:r>
              <a:rPr lang="en-US" altLang="zh-CN" dirty="0" smtClean="0"/>
              <a:t> </a:t>
            </a:r>
            <a:r>
              <a:rPr lang="zh-CN" altLang="zh-CN" dirty="0" smtClean="0"/>
              <a:t>总线体系结构</a:t>
            </a:r>
            <a:r>
              <a:rPr lang="zh-CN" altLang="en-US" dirty="0" smtClean="0"/>
              <a:t>的组成：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根</a:t>
            </a:r>
            <a:r>
              <a:rPr lang="zh-CN" altLang="zh-CN" sz="2400" dirty="0" smtClean="0"/>
              <a:t>组件</a:t>
            </a:r>
            <a:r>
              <a:rPr lang="zh-CN" altLang="zh-CN" sz="2400" dirty="0"/>
              <a:t>（</a:t>
            </a:r>
            <a:r>
              <a:rPr lang="en-US" altLang="zh-CN" sz="2400" dirty="0"/>
              <a:t>Root Complex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 lvl="2"/>
            <a:r>
              <a:rPr lang="zh-CN" altLang="en-US" sz="2400" dirty="0"/>
              <a:t>集成</a:t>
            </a:r>
            <a:r>
              <a:rPr lang="en-US" altLang="zh-CN" sz="2400" dirty="0" err="1">
                <a:solidFill>
                  <a:srgbClr val="0000FF"/>
                </a:solidFill>
              </a:rPr>
              <a:t>PCIe</a:t>
            </a:r>
            <a:r>
              <a:rPr lang="zh-CN" altLang="en-US" sz="2400" dirty="0">
                <a:solidFill>
                  <a:srgbClr val="0000FF"/>
                </a:solidFill>
              </a:rPr>
              <a:t>控制器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存储器控制器</a:t>
            </a:r>
            <a:r>
              <a:rPr lang="zh-CN" altLang="en-US" sz="2400" dirty="0" smtClean="0"/>
              <a:t>等。</a:t>
            </a:r>
            <a:endParaRPr lang="en-US" altLang="zh-CN" sz="2400" dirty="0" smtClean="0"/>
          </a:p>
          <a:p>
            <a:pPr lvl="2"/>
            <a:r>
              <a:rPr lang="zh-CN" altLang="en-US" sz="2400" dirty="0" smtClean="0"/>
              <a:t>可</a:t>
            </a:r>
            <a:r>
              <a:rPr lang="zh-CN" altLang="en-US" sz="2400" dirty="0"/>
              <a:t>提供多个</a:t>
            </a:r>
            <a:r>
              <a:rPr lang="en-US" altLang="zh-CN" sz="2400" dirty="0" err="1">
                <a:solidFill>
                  <a:srgbClr val="0000FF"/>
                </a:solidFill>
              </a:rPr>
              <a:t>PCIe</a:t>
            </a:r>
            <a:r>
              <a:rPr lang="zh-CN" altLang="en-US" sz="2400" dirty="0">
                <a:solidFill>
                  <a:srgbClr val="0000FF"/>
                </a:solidFill>
              </a:rPr>
              <a:t>端口</a:t>
            </a:r>
            <a:r>
              <a:rPr lang="zh-CN" altLang="en-US" sz="2400" dirty="0"/>
              <a:t>，供交换器进行</a:t>
            </a:r>
            <a:r>
              <a:rPr lang="en-US" altLang="zh-CN" sz="2400" dirty="0" err="1"/>
              <a:t>PCIe</a:t>
            </a:r>
            <a:r>
              <a:rPr lang="zh-CN" altLang="en-US" sz="2400" dirty="0"/>
              <a:t>链路扩展或连接终端设备。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交换器</a:t>
            </a:r>
            <a:r>
              <a:rPr lang="zh-CN" altLang="zh-CN" sz="2400" dirty="0"/>
              <a:t>（</a:t>
            </a:r>
            <a:r>
              <a:rPr lang="en-US" altLang="zh-CN" sz="2400" dirty="0"/>
              <a:t>Switch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 lvl="2"/>
            <a:r>
              <a:rPr lang="zh-CN" altLang="en-US" sz="2400" dirty="0"/>
              <a:t>具有</a:t>
            </a:r>
            <a:r>
              <a:rPr lang="zh-CN" altLang="en-US" sz="2400" dirty="0">
                <a:solidFill>
                  <a:srgbClr val="FF0000"/>
                </a:solidFill>
              </a:rPr>
              <a:t>一个</a:t>
            </a:r>
            <a:r>
              <a:rPr lang="zh-CN" altLang="en-US" sz="2400" dirty="0">
                <a:solidFill>
                  <a:srgbClr val="0000FF"/>
                </a:solidFill>
              </a:rPr>
              <a:t>上游端口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多个</a:t>
            </a:r>
            <a:r>
              <a:rPr lang="zh-CN" altLang="en-US" sz="2400" dirty="0">
                <a:solidFill>
                  <a:srgbClr val="0000FF"/>
                </a:solidFill>
              </a:rPr>
              <a:t>下游端口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lvl="3"/>
            <a:r>
              <a:rPr lang="zh-CN" altLang="en-US" sz="2400" dirty="0" smtClean="0">
                <a:solidFill>
                  <a:srgbClr val="CC0099"/>
                </a:solidFill>
              </a:rPr>
              <a:t>上游</a:t>
            </a:r>
            <a:r>
              <a:rPr lang="zh-CN" altLang="en-US" sz="2400" dirty="0">
                <a:solidFill>
                  <a:srgbClr val="CC0099"/>
                </a:solidFill>
              </a:rPr>
              <a:t>端口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0000FF"/>
                </a:solidFill>
              </a:rPr>
              <a:t>根组件</a:t>
            </a:r>
            <a:r>
              <a:rPr lang="zh-CN" altLang="en-US" sz="2400" dirty="0"/>
              <a:t>或其他</a:t>
            </a:r>
            <a:r>
              <a:rPr lang="zh-CN" altLang="en-US" sz="2400" dirty="0">
                <a:solidFill>
                  <a:srgbClr val="0000FF"/>
                </a:solidFill>
              </a:rPr>
              <a:t>交换器</a:t>
            </a:r>
            <a:r>
              <a:rPr lang="zh-CN" altLang="en-US" sz="2400" dirty="0" smtClean="0"/>
              <a:t>连接</a:t>
            </a:r>
            <a:r>
              <a:rPr lang="zh-CN" altLang="en-US" sz="2400" dirty="0"/>
              <a:t>。</a:t>
            </a:r>
            <a:endParaRPr lang="en-US" altLang="zh-CN" sz="2400" dirty="0" smtClean="0"/>
          </a:p>
          <a:p>
            <a:pPr lvl="3"/>
            <a:r>
              <a:rPr lang="zh-CN" altLang="en-US" sz="2400" dirty="0" smtClean="0">
                <a:solidFill>
                  <a:srgbClr val="CC0099"/>
                </a:solidFill>
              </a:rPr>
              <a:t>下游</a:t>
            </a:r>
            <a:r>
              <a:rPr lang="zh-CN" altLang="en-US" sz="2400" dirty="0">
                <a:solidFill>
                  <a:srgbClr val="CC0099"/>
                </a:solidFill>
              </a:rPr>
              <a:t>端口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0000FF"/>
                </a:solidFill>
              </a:rPr>
              <a:t>终端设备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0000FF"/>
                </a:solidFill>
              </a:rPr>
              <a:t>桥接芯片</a:t>
            </a:r>
            <a:r>
              <a:rPr lang="zh-CN" altLang="en-US" sz="2400" dirty="0"/>
              <a:t>连接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2"/>
            <a:r>
              <a:rPr lang="zh-CN" altLang="en-US" sz="2400" dirty="0" smtClean="0"/>
              <a:t>能够</a:t>
            </a:r>
            <a:r>
              <a:rPr lang="zh-CN" altLang="en-US" sz="2400" dirty="0"/>
              <a:t>连接多个设备，故其内部设有</a:t>
            </a:r>
            <a:r>
              <a:rPr lang="zh-CN" altLang="en-US" sz="2400" dirty="0">
                <a:solidFill>
                  <a:srgbClr val="FF0000"/>
                </a:solidFill>
              </a:rPr>
              <a:t>仲裁器</a:t>
            </a:r>
            <a:r>
              <a:rPr lang="zh-CN" altLang="en-US" sz="2400" dirty="0"/>
              <a:t>对报文进行仲裁传输。</a:t>
            </a:r>
            <a:endParaRPr lang="en-US" altLang="zh-CN" sz="2400" dirty="0" smtClean="0"/>
          </a:p>
          <a:p>
            <a:pPr lvl="1"/>
            <a:r>
              <a:rPr lang="en-US" altLang="zh-CN" sz="2400" dirty="0" err="1" smtClean="0"/>
              <a:t>PCIe</a:t>
            </a:r>
            <a:r>
              <a:rPr lang="en-US" altLang="zh-CN" sz="2400" dirty="0" smtClean="0"/>
              <a:t>-PCI </a:t>
            </a:r>
            <a:r>
              <a:rPr lang="zh-CN" altLang="zh-CN" sz="2400" dirty="0" smtClean="0"/>
              <a:t>桥</a:t>
            </a:r>
            <a:r>
              <a:rPr lang="zh-CN" altLang="zh-CN" sz="2400" dirty="0"/>
              <a:t>（</a:t>
            </a:r>
            <a:r>
              <a:rPr lang="en-US" altLang="zh-CN" sz="2400" dirty="0"/>
              <a:t>PCI Express-PCI Bridge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终端设备</a:t>
            </a:r>
            <a:r>
              <a:rPr lang="zh-CN" altLang="zh-CN" sz="2400" dirty="0"/>
              <a:t>（</a:t>
            </a:r>
            <a:r>
              <a:rPr lang="en-US" altLang="zh-CN" sz="2400" dirty="0"/>
              <a:t>Endpoint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 marL="717550" lvl="2" indent="0">
              <a:buNone/>
            </a:pPr>
            <a:r>
              <a:rPr lang="zh-CN" altLang="en-US" sz="2400" dirty="0" smtClean="0"/>
              <a:t>包括</a:t>
            </a:r>
            <a:r>
              <a:rPr lang="zh-CN" altLang="en-US" sz="2400" dirty="0"/>
              <a:t>基于</a:t>
            </a:r>
            <a:r>
              <a:rPr lang="en-US" altLang="zh-CN" sz="2400" dirty="0" err="1"/>
              <a:t>PCIe</a:t>
            </a:r>
            <a:r>
              <a:rPr lang="zh-CN" altLang="en-US" sz="2400" dirty="0"/>
              <a:t>总线的</a:t>
            </a:r>
            <a:r>
              <a:rPr lang="zh-CN" altLang="en-US" sz="2400" dirty="0">
                <a:solidFill>
                  <a:srgbClr val="CC0099"/>
                </a:solidFill>
              </a:rPr>
              <a:t>显卡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C0099"/>
                </a:solidFill>
              </a:rPr>
              <a:t>网卡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CC0099"/>
                </a:solidFill>
              </a:rPr>
              <a:t>USB</a:t>
            </a:r>
            <a:r>
              <a:rPr lang="zh-CN" altLang="en-US" sz="2400" dirty="0">
                <a:solidFill>
                  <a:srgbClr val="CC0099"/>
                </a:solidFill>
              </a:rPr>
              <a:t>控制器</a:t>
            </a:r>
            <a:r>
              <a:rPr lang="zh-CN" altLang="en-US" sz="2400" dirty="0"/>
              <a:t>等。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47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787185" y="349305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1. </a:t>
            </a:r>
            <a:r>
              <a:rPr lang="zh-CN" altLang="en-US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00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430" y="1340710"/>
            <a:ext cx="3024420" cy="5760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PCIe</a:t>
            </a:r>
            <a:r>
              <a:rPr lang="en-US" altLang="zh-CN" dirty="0" smtClean="0"/>
              <a:t> </a:t>
            </a:r>
            <a:r>
              <a:rPr lang="zh-CN" altLang="zh-CN" dirty="0" smtClean="0"/>
              <a:t>总线结构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48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6626"/>
              </p:ext>
            </p:extLst>
          </p:nvPr>
        </p:nvGraphicFramePr>
        <p:xfrm>
          <a:off x="2123660" y="1298861"/>
          <a:ext cx="5256730" cy="470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81" name="Visio" r:id="rId4" imgW="3619511" imgH="3248100" progId="Visio.Drawing.15">
                  <p:embed/>
                </p:oleObj>
              </mc:Choice>
              <mc:Fallback>
                <p:oleObj name="Visio" r:id="rId4" imgW="3619511" imgH="3248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3660" y="1298861"/>
                        <a:ext cx="5256730" cy="470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787185" y="349305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1. </a:t>
            </a:r>
            <a:r>
              <a:rPr lang="zh-CN" altLang="en-US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4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124680"/>
            <a:ext cx="8641200" cy="5472760"/>
          </a:xfrm>
        </p:spPr>
        <p:txBody>
          <a:bodyPr/>
          <a:lstStyle/>
          <a:p>
            <a:r>
              <a:rPr lang="en-US" altLang="zh-CN" dirty="0"/>
              <a:t>PCI</a:t>
            </a:r>
            <a:r>
              <a:rPr lang="zh-CN" altLang="zh-CN" dirty="0"/>
              <a:t>总线使用</a:t>
            </a:r>
            <a:r>
              <a:rPr lang="zh-CN" altLang="zh-CN" dirty="0">
                <a:solidFill>
                  <a:srgbClr val="0000FF"/>
                </a:solidFill>
              </a:rPr>
              <a:t>并行</a:t>
            </a:r>
            <a:r>
              <a:rPr lang="zh-CN" altLang="zh-CN" dirty="0">
                <a:solidFill>
                  <a:srgbClr val="FF0000"/>
                </a:solidFill>
              </a:rPr>
              <a:t>单端</a:t>
            </a:r>
            <a:r>
              <a:rPr lang="zh-CN" altLang="zh-CN" dirty="0"/>
              <a:t>信号，一般通过提高总线</a:t>
            </a:r>
            <a:r>
              <a:rPr lang="zh-CN" altLang="zh-CN" dirty="0">
                <a:solidFill>
                  <a:srgbClr val="CC0099"/>
                </a:solidFill>
              </a:rPr>
              <a:t>位宽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C0099"/>
                </a:solidFill>
              </a:rPr>
              <a:t>频率</a:t>
            </a:r>
            <a:r>
              <a:rPr lang="zh-CN" altLang="zh-CN" dirty="0"/>
              <a:t>的方法增加总线带宽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提高</a:t>
            </a:r>
            <a:r>
              <a:rPr lang="zh-CN" altLang="zh-CN" dirty="0"/>
              <a:t>总线</a:t>
            </a:r>
            <a:r>
              <a:rPr lang="zh-CN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位宽</a:t>
            </a:r>
            <a:r>
              <a:rPr lang="zh-CN" altLang="zh-CN" dirty="0"/>
              <a:t>，会增加芯片</a:t>
            </a:r>
            <a:r>
              <a:rPr lang="zh-CN" altLang="zh-CN" dirty="0">
                <a:solidFill>
                  <a:srgbClr val="CC0099"/>
                </a:solidFill>
              </a:rPr>
              <a:t>引脚</a:t>
            </a:r>
            <a:r>
              <a:rPr lang="zh-CN" altLang="zh-CN" dirty="0"/>
              <a:t>，影响芯片生产</a:t>
            </a:r>
            <a:r>
              <a:rPr lang="zh-CN" altLang="zh-CN" dirty="0">
                <a:solidFill>
                  <a:srgbClr val="CC0099"/>
                </a:solidFill>
              </a:rPr>
              <a:t>成本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提高</a:t>
            </a:r>
            <a:r>
              <a:rPr lang="zh-CN" altLang="zh-CN" dirty="0"/>
              <a:t>总线</a:t>
            </a:r>
            <a:r>
              <a:rPr lang="zh-CN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频率</a:t>
            </a:r>
            <a:r>
              <a:rPr lang="zh-CN" altLang="zh-CN" dirty="0"/>
              <a:t>，会产生</a:t>
            </a:r>
            <a:r>
              <a:rPr lang="zh-CN" altLang="zh-CN" dirty="0">
                <a:solidFill>
                  <a:srgbClr val="CC0099"/>
                </a:solidFill>
              </a:rPr>
              <a:t>时钟偏移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C0099"/>
                </a:solidFill>
              </a:rPr>
              <a:t>串扰</a:t>
            </a:r>
            <a:r>
              <a:rPr lang="zh-CN" altLang="zh-CN" dirty="0"/>
              <a:t>问题，还会影响总线</a:t>
            </a:r>
            <a:r>
              <a:rPr lang="zh-CN" altLang="zh-CN" dirty="0">
                <a:solidFill>
                  <a:srgbClr val="FF0066"/>
                </a:solidFill>
              </a:rPr>
              <a:t>负载</a:t>
            </a:r>
            <a:r>
              <a:rPr lang="zh-CN" altLang="zh-CN" dirty="0"/>
              <a:t>能力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spcBef>
                <a:spcPts val="1200"/>
              </a:spcBef>
            </a:pPr>
            <a:r>
              <a:rPr lang="en-US" altLang="zh-CN" dirty="0" err="1" smtClean="0"/>
              <a:t>PCIe</a:t>
            </a:r>
            <a:r>
              <a:rPr lang="zh-CN" altLang="zh-CN" dirty="0"/>
              <a:t>总线使用</a:t>
            </a:r>
            <a:r>
              <a:rPr lang="zh-CN" altLang="zh-CN" dirty="0">
                <a:solidFill>
                  <a:srgbClr val="0000FF"/>
                </a:solidFill>
              </a:rPr>
              <a:t>串行</a:t>
            </a:r>
            <a:r>
              <a:rPr lang="zh-CN" altLang="zh-CN" dirty="0">
                <a:solidFill>
                  <a:srgbClr val="FF0000"/>
                </a:solidFill>
              </a:rPr>
              <a:t>差分</a:t>
            </a:r>
            <a:r>
              <a:rPr lang="zh-CN" altLang="zh-CN" dirty="0"/>
              <a:t>信号，避免了</a:t>
            </a:r>
            <a:r>
              <a:rPr lang="zh-CN" altLang="zh-CN" dirty="0">
                <a:solidFill>
                  <a:srgbClr val="CC0099"/>
                </a:solidFill>
              </a:rPr>
              <a:t>时钟偏移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C0099"/>
                </a:solidFill>
              </a:rPr>
              <a:t>串扰</a:t>
            </a:r>
            <a:r>
              <a:rPr lang="zh-CN" altLang="zh-CN" dirty="0"/>
              <a:t>问题，总线可达到很高的频率，从而进一步提高总线带宽。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49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787185" y="349305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1. </a:t>
            </a:r>
            <a:r>
              <a:rPr lang="zh-CN" altLang="en-US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07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60" y="4797190"/>
            <a:ext cx="2546858" cy="199928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243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latin typeface="+mj-lt"/>
                <a:ea typeface="黑体" panose="02010609060101010101" pitchFamily="49" charset="-122"/>
              </a:rPr>
              <a:t>微机原理</a:t>
            </a:r>
            <a:r>
              <a:rPr lang="zh-CN" altLang="en-US" sz="40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latin typeface="+mj-lt"/>
                <a:ea typeface="黑体" panose="02010609060101010101" pitchFamily="49" charset="-122"/>
              </a:rPr>
              <a:t>接口技术</a:t>
            </a:r>
            <a:endParaRPr lang="zh-CN" altLang="en-US" sz="4800" b="0" dirty="0">
              <a:solidFill>
                <a:srgbClr val="FFFF00"/>
              </a:solidFill>
              <a:latin typeface="+mj-lt"/>
              <a:ea typeface="黑体" panose="02010609060101010101" pitchFamily="49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第</a:t>
            </a:r>
            <a:r>
              <a:rPr lang="en-US" altLang="zh-CN" sz="80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4</a:t>
            </a:r>
            <a:r>
              <a:rPr lang="zh-CN" altLang="en-US" sz="44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章  总线技术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923909" y="4363933"/>
            <a:ext cx="504070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典型的标准化总线</a:t>
            </a:r>
            <a:endParaRPr lang="zh-CN" altLang="en-US" sz="3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4110" y="5998544"/>
            <a:ext cx="1313800" cy="562444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605971" y="5020815"/>
            <a:ext cx="3358642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4.2.1 </a:t>
            </a:r>
            <a:r>
              <a:rPr lang="zh-CN" altLang="en-US" sz="3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内总线</a:t>
            </a:r>
            <a:endParaRPr lang="zh-CN" altLang="en-US" sz="3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4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4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4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4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836640"/>
            <a:ext cx="8641200" cy="2736380"/>
          </a:xfrm>
        </p:spPr>
        <p:txBody>
          <a:bodyPr/>
          <a:lstStyle/>
          <a:p>
            <a:r>
              <a:rPr lang="zh-CN" altLang="zh-CN" sz="2400" dirty="0"/>
              <a:t>每条</a:t>
            </a:r>
            <a:r>
              <a:rPr lang="en-US" altLang="zh-CN" sz="2400" dirty="0" err="1"/>
              <a:t>PCIe</a:t>
            </a:r>
            <a:r>
              <a:rPr lang="zh-CN" altLang="zh-CN" sz="2400" dirty="0"/>
              <a:t>数据通路（</a:t>
            </a:r>
            <a:r>
              <a:rPr lang="en-US" altLang="zh-CN" sz="2400" dirty="0"/>
              <a:t>Lane</a:t>
            </a:r>
            <a:r>
              <a:rPr lang="zh-CN" altLang="zh-CN" sz="2400" dirty="0"/>
              <a:t>）由两组差分信号（</a:t>
            </a:r>
            <a:r>
              <a:rPr lang="en-US" altLang="zh-CN" sz="2400" dirty="0"/>
              <a:t>4</a:t>
            </a:r>
            <a:r>
              <a:rPr lang="zh-CN" altLang="zh-CN" sz="2400" dirty="0"/>
              <a:t>根信号线）构成，可进行</a:t>
            </a:r>
            <a:r>
              <a:rPr lang="zh-CN" altLang="zh-CN" sz="2400" dirty="0">
                <a:solidFill>
                  <a:srgbClr val="FF0000"/>
                </a:solidFill>
              </a:rPr>
              <a:t>全双工</a:t>
            </a:r>
            <a:r>
              <a:rPr lang="zh-CN" altLang="zh-CN" sz="2400" dirty="0"/>
              <a:t>数据传输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PCIe1.0</a:t>
            </a:r>
            <a:r>
              <a:rPr lang="zh-CN" altLang="zh-CN" sz="2400" dirty="0"/>
              <a:t>和</a:t>
            </a:r>
            <a:r>
              <a:rPr lang="en-US" altLang="zh-CN" sz="2400" dirty="0"/>
              <a:t>PCIe2.0</a:t>
            </a:r>
            <a:r>
              <a:rPr lang="zh-CN" altLang="zh-CN" sz="2400" dirty="0"/>
              <a:t>为了</a:t>
            </a:r>
            <a:r>
              <a:rPr lang="zh-CN" altLang="zh-CN" sz="2400" dirty="0">
                <a:solidFill>
                  <a:srgbClr val="0000FF"/>
                </a:solidFill>
              </a:rPr>
              <a:t>直流平衡</a:t>
            </a:r>
            <a:r>
              <a:rPr lang="zh-CN" altLang="zh-CN" sz="2400" dirty="0"/>
              <a:t>及</a:t>
            </a:r>
            <a:r>
              <a:rPr lang="zh-CN" altLang="zh-CN" sz="2400" dirty="0">
                <a:solidFill>
                  <a:srgbClr val="0000FF"/>
                </a:solidFill>
              </a:rPr>
              <a:t>内嵌时钟</a:t>
            </a:r>
            <a:r>
              <a:rPr lang="zh-CN" altLang="zh-CN" sz="2400" dirty="0"/>
              <a:t>的目的，采用</a:t>
            </a:r>
            <a:r>
              <a:rPr lang="en-US" altLang="zh-CN" sz="2400" dirty="0">
                <a:solidFill>
                  <a:srgbClr val="FF0000"/>
                </a:solidFill>
              </a:rPr>
              <a:t>8/10b</a:t>
            </a:r>
            <a:r>
              <a:rPr lang="zh-CN" altLang="zh-CN" sz="2400" dirty="0"/>
              <a:t>编码，将每</a:t>
            </a:r>
            <a:r>
              <a:rPr lang="en-US" altLang="zh-CN" sz="2400" dirty="0"/>
              <a:t>8</a:t>
            </a:r>
            <a:r>
              <a:rPr lang="zh-CN" altLang="zh-CN" sz="2400" dirty="0"/>
              <a:t>位数据编码成</a:t>
            </a:r>
            <a:r>
              <a:rPr lang="en-US" altLang="zh-CN" sz="2400" dirty="0"/>
              <a:t>10</a:t>
            </a:r>
            <a:r>
              <a:rPr lang="zh-CN" altLang="zh-CN" sz="2400" dirty="0"/>
              <a:t>位传输，编码额外开销占总带宽的</a:t>
            </a:r>
            <a:r>
              <a:rPr lang="en-US" altLang="zh-CN" sz="2400" dirty="0">
                <a:solidFill>
                  <a:srgbClr val="CC0099"/>
                </a:solidFill>
              </a:rPr>
              <a:t>20%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PCIe3.0</a:t>
            </a:r>
            <a:r>
              <a:rPr lang="zh-CN" altLang="zh-CN" sz="2400" dirty="0"/>
              <a:t>通过采用</a:t>
            </a:r>
            <a:r>
              <a:rPr lang="en-US" altLang="zh-CN" sz="2400" dirty="0">
                <a:solidFill>
                  <a:srgbClr val="FF0000"/>
                </a:solidFill>
              </a:rPr>
              <a:t>128/130b</a:t>
            </a:r>
            <a:r>
              <a:rPr lang="zh-CN" altLang="zh-CN" sz="2400" dirty="0"/>
              <a:t>编码提高了带宽利用率，编码额外开销仅占总带宽的</a:t>
            </a:r>
            <a:r>
              <a:rPr lang="en-US" altLang="zh-CN" sz="2400" dirty="0">
                <a:solidFill>
                  <a:srgbClr val="CC0099"/>
                </a:solidFill>
              </a:rPr>
              <a:t>1.538%</a:t>
            </a:r>
            <a:r>
              <a:rPr lang="zh-CN" altLang="zh-CN" sz="2400" dirty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50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54334"/>
              </p:ext>
            </p:extLst>
          </p:nvPr>
        </p:nvGraphicFramePr>
        <p:xfrm>
          <a:off x="827480" y="3658837"/>
          <a:ext cx="7489040" cy="240575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84220"/>
                <a:gridCol w="1656230"/>
                <a:gridCol w="1800250"/>
                <a:gridCol w="2448340"/>
              </a:tblGrid>
              <a:tr h="5580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PCIe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总线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标准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总线频率（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GHz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单通路带宽（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GT/s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编码方式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</a:tr>
              <a:tr h="5580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1.x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1.25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8/10b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  <a:tr h="5580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2.x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8/10b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  <a:tr h="5580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128/130b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273166" y="6081840"/>
            <a:ext cx="4564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总线频率、带宽及编码方式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87185" y="349305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1. </a:t>
            </a:r>
            <a:r>
              <a:rPr lang="zh-CN" altLang="en-US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18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836640"/>
            <a:ext cx="8641200" cy="316844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传统并行</a:t>
            </a:r>
            <a:r>
              <a:rPr lang="en-US" altLang="zh-CN" dirty="0" smtClean="0">
                <a:solidFill>
                  <a:srgbClr val="0000FF"/>
                </a:solidFill>
              </a:rPr>
              <a:t>PCI</a:t>
            </a:r>
            <a:r>
              <a:rPr lang="zh-CN" altLang="zh-CN" dirty="0" smtClean="0">
                <a:solidFill>
                  <a:srgbClr val="0000FF"/>
                </a:solidFill>
              </a:rPr>
              <a:t>总线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所有</a:t>
            </a:r>
            <a:r>
              <a:rPr lang="zh-CN" altLang="zh-CN" dirty="0"/>
              <a:t>设备</a:t>
            </a:r>
            <a:r>
              <a:rPr lang="zh-CN" altLang="zh-CN" dirty="0">
                <a:solidFill>
                  <a:srgbClr val="FF0000"/>
                </a:solidFill>
              </a:rPr>
              <a:t>共享</a:t>
            </a:r>
            <a:r>
              <a:rPr lang="zh-CN" altLang="zh-CN" dirty="0" smtClean="0">
                <a:solidFill>
                  <a:srgbClr val="FF0000"/>
                </a:solidFill>
              </a:rPr>
              <a:t>带宽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>
                <a:solidFill>
                  <a:srgbClr val="0000FF"/>
                </a:solidFill>
              </a:rPr>
              <a:t>PCIe</a:t>
            </a:r>
            <a:r>
              <a:rPr lang="zh-CN" altLang="zh-CN" dirty="0" smtClean="0">
                <a:solidFill>
                  <a:srgbClr val="0000FF"/>
                </a:solidFill>
              </a:rPr>
              <a:t>总线</a:t>
            </a:r>
            <a:r>
              <a:rPr lang="zh-CN" altLang="en-US" dirty="0" smtClean="0"/>
              <a:t>：</a:t>
            </a:r>
            <a:r>
              <a:rPr lang="zh-CN" altLang="zh-CN" dirty="0" smtClean="0">
                <a:solidFill>
                  <a:srgbClr val="FF0000"/>
                </a:solidFill>
              </a:rPr>
              <a:t>端</a:t>
            </a:r>
            <a:r>
              <a:rPr lang="zh-CN" altLang="zh-CN" dirty="0">
                <a:solidFill>
                  <a:srgbClr val="FF0000"/>
                </a:solidFill>
              </a:rPr>
              <a:t>到端</a:t>
            </a:r>
            <a:r>
              <a:rPr lang="zh-CN" altLang="zh-CN" dirty="0"/>
              <a:t>的连接方式，每一条</a:t>
            </a:r>
            <a:r>
              <a:rPr lang="en-US" altLang="zh-CN" dirty="0" err="1"/>
              <a:t>PCIe</a:t>
            </a:r>
            <a:r>
              <a:rPr lang="zh-CN" altLang="zh-CN" dirty="0"/>
              <a:t>链路中只连接两个设备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一</a:t>
            </a:r>
            <a:r>
              <a:rPr lang="zh-CN" altLang="zh-CN" dirty="0"/>
              <a:t>条</a:t>
            </a:r>
            <a:r>
              <a:rPr lang="en-US" altLang="zh-CN" dirty="0" err="1"/>
              <a:t>PCIe</a:t>
            </a:r>
            <a:r>
              <a:rPr lang="zh-CN" altLang="zh-CN" dirty="0"/>
              <a:t>链路可以由多条数据通路</a:t>
            </a:r>
            <a:r>
              <a:rPr lang="zh-CN" altLang="zh-CN" dirty="0" smtClean="0"/>
              <a:t>组成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目前</a:t>
            </a:r>
            <a:r>
              <a:rPr lang="en-US" altLang="zh-CN" dirty="0" err="1"/>
              <a:t>PCIe</a:t>
            </a:r>
            <a:r>
              <a:rPr lang="zh-CN" altLang="zh-CN" dirty="0"/>
              <a:t>链路可以支持</a:t>
            </a: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4</a:t>
            </a:r>
            <a:r>
              <a:rPr lang="zh-CN" altLang="zh-CN" dirty="0"/>
              <a:t>、</a:t>
            </a:r>
            <a:r>
              <a:rPr lang="en-US" altLang="zh-CN" dirty="0"/>
              <a:t>8</a:t>
            </a:r>
            <a:r>
              <a:rPr lang="zh-CN" altLang="zh-CN" dirty="0"/>
              <a:t>、</a:t>
            </a:r>
            <a:r>
              <a:rPr lang="en-US" altLang="zh-CN" dirty="0"/>
              <a:t>12</a:t>
            </a:r>
            <a:r>
              <a:rPr lang="zh-CN" altLang="zh-CN" dirty="0"/>
              <a:t>、</a:t>
            </a:r>
            <a:r>
              <a:rPr lang="en-US" altLang="zh-CN" dirty="0"/>
              <a:t>16</a:t>
            </a:r>
            <a:r>
              <a:rPr lang="zh-CN" altLang="zh-CN" dirty="0"/>
              <a:t>和</a:t>
            </a:r>
            <a:r>
              <a:rPr lang="en-US" altLang="zh-CN" dirty="0"/>
              <a:t>32</a:t>
            </a:r>
            <a:r>
              <a:rPr lang="zh-CN" altLang="zh-CN" dirty="0"/>
              <a:t>个数据通路，即</a:t>
            </a:r>
            <a:r>
              <a:rPr lang="en-US" altLang="zh-CN" dirty="0"/>
              <a:t>×1</a:t>
            </a:r>
            <a:r>
              <a:rPr lang="zh-CN" altLang="zh-CN" dirty="0"/>
              <a:t>、</a:t>
            </a:r>
            <a:r>
              <a:rPr lang="en-US" altLang="zh-CN" dirty="0"/>
              <a:t>×2</a:t>
            </a:r>
            <a:r>
              <a:rPr lang="zh-CN" altLang="zh-CN" dirty="0"/>
              <a:t>、</a:t>
            </a:r>
            <a:r>
              <a:rPr lang="en-US" altLang="zh-CN" dirty="0"/>
              <a:t>×4</a:t>
            </a:r>
            <a:r>
              <a:rPr lang="zh-CN" altLang="zh-CN" dirty="0"/>
              <a:t>、</a:t>
            </a:r>
            <a:r>
              <a:rPr lang="en-US" altLang="zh-CN" dirty="0"/>
              <a:t>×8</a:t>
            </a:r>
            <a:r>
              <a:rPr lang="zh-CN" altLang="zh-CN" dirty="0"/>
              <a:t>、</a:t>
            </a:r>
            <a:r>
              <a:rPr lang="en-US" altLang="zh-CN" dirty="0"/>
              <a:t>×12</a:t>
            </a:r>
            <a:r>
              <a:rPr lang="zh-CN" altLang="zh-CN" dirty="0"/>
              <a:t>、</a:t>
            </a:r>
            <a:r>
              <a:rPr lang="en-US" altLang="zh-CN" dirty="0"/>
              <a:t>×16</a:t>
            </a:r>
            <a:r>
              <a:rPr lang="zh-CN" altLang="zh-CN" dirty="0"/>
              <a:t>和</a:t>
            </a:r>
            <a:r>
              <a:rPr lang="en-US" altLang="zh-CN" dirty="0"/>
              <a:t>×32</a:t>
            </a:r>
            <a:r>
              <a:rPr lang="zh-CN" altLang="zh-CN" dirty="0"/>
              <a:t>数据位宽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51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87185" y="349305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1. </a:t>
            </a:r>
            <a:r>
              <a:rPr lang="zh-CN" altLang="en-US" sz="2800" b="1" kern="0" dirty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31084"/>
              </p:ext>
            </p:extLst>
          </p:nvPr>
        </p:nvGraphicFramePr>
        <p:xfrm>
          <a:off x="251399" y="4293120"/>
          <a:ext cx="8713216" cy="11487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24421"/>
                <a:gridCol w="812685"/>
                <a:gridCol w="812685"/>
                <a:gridCol w="812685"/>
                <a:gridCol w="812685"/>
                <a:gridCol w="812685"/>
                <a:gridCol w="812685"/>
                <a:gridCol w="812685"/>
              </a:tblGrid>
              <a:tr h="574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PCIe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总线的数据位宽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×1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×2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×4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×8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×12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×16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×32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</a:tr>
              <a:tr h="574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带宽</a:t>
                      </a: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GT/s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411700" y="5517290"/>
            <a:ext cx="5102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2.x 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总线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数据位宽与带宽的关系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4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836640"/>
            <a:ext cx="8641200" cy="4536630"/>
          </a:xfrm>
        </p:spPr>
        <p:txBody>
          <a:bodyPr/>
          <a:lstStyle/>
          <a:p>
            <a:r>
              <a:rPr lang="en-US" altLang="zh-CN" dirty="0" err="1"/>
              <a:t>PCIe</a:t>
            </a:r>
            <a:r>
              <a:rPr lang="zh-CN" altLang="zh-CN" dirty="0"/>
              <a:t>总线协议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sz="2400" dirty="0" smtClean="0"/>
              <a:t>事务层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数据链路层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物理层</a:t>
            </a:r>
            <a:endParaRPr lang="en-US" altLang="zh-CN" sz="2400" dirty="0" smtClean="0"/>
          </a:p>
          <a:p>
            <a:r>
              <a:rPr lang="zh-CN" altLang="zh-CN" dirty="0" smtClean="0">
                <a:solidFill>
                  <a:srgbClr val="FF0000"/>
                </a:solidFill>
              </a:rPr>
              <a:t>数据</a:t>
            </a:r>
            <a:r>
              <a:rPr lang="zh-CN" altLang="zh-CN" dirty="0"/>
              <a:t>在</a:t>
            </a:r>
            <a:r>
              <a:rPr lang="zh-CN" altLang="zh-CN" dirty="0">
                <a:solidFill>
                  <a:srgbClr val="0000FF"/>
                </a:solidFill>
              </a:rPr>
              <a:t>事务层</a:t>
            </a:r>
            <a:r>
              <a:rPr lang="zh-CN" altLang="zh-CN" dirty="0"/>
              <a:t>被封装为一个或者多个</a:t>
            </a:r>
            <a:r>
              <a:rPr lang="en-US" altLang="zh-CN" dirty="0">
                <a:solidFill>
                  <a:srgbClr val="FF0000"/>
                </a:solidFill>
              </a:rPr>
              <a:t>TLP</a:t>
            </a:r>
            <a:r>
              <a:rPr lang="zh-CN" altLang="zh-CN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ransaction 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dirty="0"/>
              <a:t>ayer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acket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sz="2400" dirty="0" err="1" smtClean="0"/>
              <a:t>PCIe</a:t>
            </a:r>
            <a:r>
              <a:rPr lang="zh-CN" altLang="zh-CN" sz="2400" dirty="0"/>
              <a:t>总线进行存储器或者</a:t>
            </a:r>
            <a:r>
              <a:rPr lang="en-US" altLang="zh-CN" sz="2400" dirty="0"/>
              <a:t>I/O</a:t>
            </a:r>
            <a:r>
              <a:rPr lang="zh-CN" altLang="zh-CN" sz="2400" dirty="0">
                <a:solidFill>
                  <a:srgbClr val="CC0099"/>
                </a:solidFill>
              </a:rPr>
              <a:t>写</a:t>
            </a:r>
            <a:r>
              <a:rPr lang="zh-CN" altLang="zh-CN" sz="2400" dirty="0"/>
              <a:t>操作时，有效数据被封装在</a:t>
            </a:r>
            <a:r>
              <a:rPr lang="en-US" altLang="zh-CN" sz="2400" dirty="0"/>
              <a:t>TLP</a:t>
            </a:r>
            <a:r>
              <a:rPr lang="zh-CN" altLang="zh-CN" sz="2400" dirty="0"/>
              <a:t>中传输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en-US" altLang="zh-CN" sz="2400" dirty="0" err="1" smtClean="0"/>
              <a:t>PCIe</a:t>
            </a:r>
            <a:r>
              <a:rPr lang="zh-CN" altLang="zh-CN" sz="2400" dirty="0"/>
              <a:t>总线进行存储器或者</a:t>
            </a:r>
            <a:r>
              <a:rPr lang="en-US" altLang="zh-CN" sz="2400" dirty="0"/>
              <a:t>I/O</a:t>
            </a:r>
            <a:r>
              <a:rPr lang="zh-CN" altLang="zh-CN" sz="2400" dirty="0">
                <a:solidFill>
                  <a:srgbClr val="CC0099"/>
                </a:solidFill>
              </a:rPr>
              <a:t>读</a:t>
            </a:r>
            <a:r>
              <a:rPr lang="zh-CN" altLang="zh-CN" sz="2400" dirty="0"/>
              <a:t>操作时，主控设备首先向目标设备发送</a:t>
            </a:r>
            <a:r>
              <a:rPr lang="zh-CN" altLang="zh-CN" sz="2400" dirty="0">
                <a:solidFill>
                  <a:srgbClr val="0000FF"/>
                </a:solidFill>
              </a:rPr>
              <a:t>不包含有效数据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0000FF"/>
                </a:solidFill>
              </a:rPr>
              <a:t>读请求</a:t>
            </a:r>
            <a:r>
              <a:rPr lang="en-US" altLang="zh-CN" sz="2400" dirty="0">
                <a:solidFill>
                  <a:srgbClr val="0000FF"/>
                </a:solidFill>
              </a:rPr>
              <a:t>TLP</a:t>
            </a:r>
            <a:r>
              <a:rPr lang="zh-CN" altLang="zh-CN" sz="2400" dirty="0"/>
              <a:t>，目标设备准备好数据后，向主设备发出完成报文。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52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787185" y="349305"/>
            <a:ext cx="2026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 smtClean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2. </a:t>
            </a:r>
            <a:r>
              <a:rPr lang="zh-CN" altLang="en-US" sz="2800" b="1" kern="0" dirty="0" smtClean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传输协议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757950"/>
              </p:ext>
            </p:extLst>
          </p:nvPr>
        </p:nvGraphicFramePr>
        <p:xfrm>
          <a:off x="765701" y="5631369"/>
          <a:ext cx="7921099" cy="731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2209"/>
                <a:gridCol w="1440200"/>
                <a:gridCol w="1152160"/>
                <a:gridCol w="2304320"/>
                <a:gridCol w="151221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TLP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前缀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（可选）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TLP</a:t>
                      </a: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前缀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（可选）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TLP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头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有效数据载荷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TLP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摘要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（可选）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228230" y="5184842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TLP</a:t>
            </a:r>
            <a:r>
              <a:rPr lang="zh-C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帧格式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85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836640"/>
            <a:ext cx="8641200" cy="5688790"/>
          </a:xfrm>
        </p:spPr>
        <p:txBody>
          <a:bodyPr/>
          <a:lstStyle/>
          <a:p>
            <a:r>
              <a:rPr lang="en-US" altLang="zh-CN" dirty="0" smtClean="0"/>
              <a:t>TLP</a:t>
            </a:r>
            <a:r>
              <a:rPr lang="zh-CN" altLang="en-US" dirty="0" smtClean="0"/>
              <a:t>头：</a:t>
            </a:r>
            <a:endParaRPr lang="en-US" altLang="zh-CN" dirty="0" smtClean="0"/>
          </a:p>
          <a:p>
            <a:pPr lvl="1"/>
            <a:r>
              <a:rPr lang="zh-CN" altLang="zh-CN" sz="2400" dirty="0" smtClean="0"/>
              <a:t>包含</a:t>
            </a:r>
            <a:r>
              <a:rPr lang="zh-CN" altLang="zh-CN" sz="2400" dirty="0"/>
              <a:t>当前</a:t>
            </a:r>
            <a:r>
              <a:rPr lang="en-US" altLang="zh-CN" sz="2400" dirty="0"/>
              <a:t>TLP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0000FF"/>
                </a:solidFill>
              </a:rPr>
              <a:t>总线事务类型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0000FF"/>
                </a:solidFill>
              </a:rPr>
              <a:t>路由</a:t>
            </a:r>
            <a:r>
              <a:rPr lang="zh-CN" altLang="zh-CN" sz="2400" dirty="0"/>
              <a:t>等信息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存储器</a:t>
            </a:r>
            <a:r>
              <a:rPr lang="zh-CN" altLang="zh-CN" sz="2400" dirty="0"/>
              <a:t>读写为</a:t>
            </a:r>
            <a:r>
              <a:rPr lang="en-US" altLang="zh-CN" sz="2400" dirty="0"/>
              <a:t>64</a:t>
            </a:r>
            <a:r>
              <a:rPr lang="zh-CN" altLang="zh-CN" sz="2400" dirty="0"/>
              <a:t>位地址模式时，</a:t>
            </a:r>
            <a:r>
              <a:rPr lang="en-US" altLang="zh-CN" sz="2400" dirty="0"/>
              <a:t>TLP</a:t>
            </a:r>
            <a:r>
              <a:rPr lang="zh-CN" altLang="zh-CN" sz="2400" dirty="0"/>
              <a:t>头为</a:t>
            </a:r>
            <a:r>
              <a:rPr lang="en-US" altLang="zh-CN" sz="2400" dirty="0"/>
              <a:t>4</a:t>
            </a:r>
            <a:r>
              <a:rPr lang="zh-CN" altLang="zh-CN" sz="2400" dirty="0"/>
              <a:t>个</a:t>
            </a:r>
            <a:r>
              <a:rPr lang="en-US" altLang="zh-CN" sz="2400" dirty="0"/>
              <a:t>32</a:t>
            </a:r>
            <a:r>
              <a:rPr lang="zh-CN" altLang="zh-CN" sz="2400" dirty="0"/>
              <a:t>位</a:t>
            </a:r>
            <a:r>
              <a:rPr lang="zh-CN" altLang="zh-CN" sz="2400" dirty="0" smtClean="0"/>
              <a:t>大小；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存储器</a:t>
            </a:r>
            <a:r>
              <a:rPr lang="zh-CN" altLang="zh-CN" sz="2400" dirty="0"/>
              <a:t>读写为</a:t>
            </a:r>
            <a:r>
              <a:rPr lang="en-US" altLang="zh-CN" sz="2400" dirty="0"/>
              <a:t>32</a:t>
            </a:r>
            <a:r>
              <a:rPr lang="zh-CN" altLang="zh-CN" sz="2400" dirty="0"/>
              <a:t>位地址模式时，</a:t>
            </a:r>
            <a:r>
              <a:rPr lang="en-US" altLang="zh-CN" sz="2400" dirty="0"/>
              <a:t>TLP</a:t>
            </a:r>
            <a:r>
              <a:rPr lang="zh-CN" altLang="zh-CN" sz="2400" dirty="0"/>
              <a:t>头为</a:t>
            </a:r>
            <a:r>
              <a:rPr lang="en-US" altLang="zh-CN" sz="2400" dirty="0"/>
              <a:t>3</a:t>
            </a:r>
            <a:r>
              <a:rPr lang="zh-CN" altLang="zh-CN" sz="2400" dirty="0"/>
              <a:t>个</a:t>
            </a:r>
            <a:r>
              <a:rPr lang="en-US" altLang="zh-CN" sz="2400" dirty="0"/>
              <a:t>32</a:t>
            </a:r>
            <a:r>
              <a:rPr lang="zh-CN" altLang="zh-CN" sz="2400" dirty="0"/>
              <a:t>位</a:t>
            </a:r>
            <a:r>
              <a:rPr lang="zh-CN" altLang="zh-CN" sz="2400" dirty="0" smtClean="0"/>
              <a:t>大小。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第一</a:t>
            </a:r>
            <a:r>
              <a:rPr lang="zh-CN" altLang="zh-CN" sz="2400" dirty="0"/>
              <a:t>个</a:t>
            </a:r>
            <a:r>
              <a:rPr lang="en-US" altLang="zh-CN" sz="2400" dirty="0"/>
              <a:t>32</a:t>
            </a:r>
            <a:r>
              <a:rPr lang="zh-CN" altLang="zh-CN" sz="2400" dirty="0"/>
              <a:t>位为</a:t>
            </a:r>
            <a:r>
              <a:rPr lang="zh-CN" altLang="zh-CN" sz="2400" dirty="0">
                <a:solidFill>
                  <a:srgbClr val="FF0000"/>
                </a:solidFill>
              </a:rPr>
              <a:t>通用</a:t>
            </a:r>
            <a:r>
              <a:rPr lang="en-US" altLang="zh-CN" sz="2400" dirty="0">
                <a:solidFill>
                  <a:srgbClr val="FF0000"/>
                </a:solidFill>
              </a:rPr>
              <a:t>TLP</a:t>
            </a:r>
            <a:r>
              <a:rPr lang="zh-CN" altLang="zh-CN" sz="2400" dirty="0">
                <a:solidFill>
                  <a:srgbClr val="FF0000"/>
                </a:solidFill>
              </a:rPr>
              <a:t>头</a:t>
            </a:r>
            <a:r>
              <a:rPr lang="zh-CN" altLang="zh-CN" sz="2400" dirty="0" smtClean="0"/>
              <a:t>，由</a:t>
            </a:r>
            <a:r>
              <a:rPr lang="en-US" altLang="zh-CN" sz="2400" dirty="0" err="1"/>
              <a:t>Fmt</a:t>
            </a:r>
            <a:r>
              <a:rPr lang="zh-CN" altLang="zh-CN" sz="2400" dirty="0"/>
              <a:t>、</a:t>
            </a:r>
            <a:r>
              <a:rPr lang="en-US" altLang="zh-CN" sz="2400" dirty="0"/>
              <a:t>Type</a:t>
            </a:r>
            <a:r>
              <a:rPr lang="zh-CN" altLang="zh-CN" sz="2400" dirty="0"/>
              <a:t>、</a:t>
            </a:r>
            <a:r>
              <a:rPr lang="en-US" altLang="zh-CN" sz="2400" dirty="0"/>
              <a:t>TC</a:t>
            </a:r>
            <a:r>
              <a:rPr lang="zh-CN" altLang="zh-CN" sz="2400" dirty="0"/>
              <a:t>、</a:t>
            </a:r>
            <a:r>
              <a:rPr lang="en-US" altLang="zh-CN" sz="2400" dirty="0"/>
              <a:t>Length</a:t>
            </a:r>
            <a:r>
              <a:rPr lang="zh-CN" altLang="zh-CN" sz="2400" dirty="0"/>
              <a:t>等字段组成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2"/>
            <a:r>
              <a:rPr lang="en-US" altLang="zh-CN" sz="2400" dirty="0" err="1" smtClean="0"/>
              <a:t>Fmt</a:t>
            </a:r>
            <a:r>
              <a:rPr lang="zh-CN" altLang="zh-CN" sz="2400" dirty="0"/>
              <a:t>字段表示</a:t>
            </a:r>
            <a:r>
              <a:rPr lang="en-US" altLang="zh-CN" sz="2400" dirty="0"/>
              <a:t>TLP</a:t>
            </a:r>
            <a:r>
              <a:rPr lang="zh-CN" altLang="zh-CN" sz="2400" dirty="0"/>
              <a:t>头本身的长度和</a:t>
            </a:r>
            <a:r>
              <a:rPr lang="en-US" altLang="zh-CN" sz="2400" dirty="0"/>
              <a:t>TLP</a:t>
            </a:r>
            <a:r>
              <a:rPr lang="zh-CN" altLang="zh-CN" sz="2400" dirty="0"/>
              <a:t>是否带有</a:t>
            </a:r>
            <a:r>
              <a:rPr lang="zh-CN" altLang="zh-CN" sz="2400" dirty="0" smtClean="0"/>
              <a:t>数据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Type</a:t>
            </a:r>
            <a:r>
              <a:rPr lang="zh-CN" altLang="zh-CN" sz="2400" dirty="0"/>
              <a:t>字段表示支持的总线事务，</a:t>
            </a:r>
            <a:r>
              <a:rPr lang="en-US" altLang="zh-CN" sz="2400" dirty="0" err="1"/>
              <a:t>Fmt</a:t>
            </a:r>
            <a:r>
              <a:rPr lang="zh-CN" altLang="zh-CN" sz="2400" dirty="0"/>
              <a:t>和</a:t>
            </a:r>
            <a:r>
              <a:rPr lang="en-US" altLang="zh-CN" sz="2400" dirty="0"/>
              <a:t>Type</a:t>
            </a:r>
            <a:r>
              <a:rPr lang="zh-CN" altLang="zh-CN" sz="2400" dirty="0"/>
              <a:t>字段配合可确定当前</a:t>
            </a:r>
            <a:r>
              <a:rPr lang="en-US" altLang="zh-CN" sz="2400" dirty="0"/>
              <a:t>TLP</a:t>
            </a:r>
            <a:r>
              <a:rPr lang="zh-CN" altLang="zh-CN" sz="2400" dirty="0"/>
              <a:t>的总线事务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例如：</a:t>
            </a:r>
            <a:r>
              <a:rPr lang="zh-CN" altLang="zh-CN" sz="2400" dirty="0" smtClean="0">
                <a:solidFill>
                  <a:srgbClr val="0000FF"/>
                </a:solidFill>
              </a:rPr>
              <a:t>存储器</a:t>
            </a:r>
            <a:r>
              <a:rPr lang="zh-CN" altLang="zh-CN" sz="2400" dirty="0">
                <a:solidFill>
                  <a:srgbClr val="0000FF"/>
                </a:solidFill>
              </a:rPr>
              <a:t>读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写</a:t>
            </a:r>
            <a:r>
              <a:rPr lang="zh-CN" altLang="zh-CN" sz="2400" dirty="0"/>
              <a:t>请求的</a:t>
            </a:r>
            <a:r>
              <a:rPr lang="en-US" altLang="zh-CN" sz="2400" dirty="0"/>
              <a:t>Type</a:t>
            </a:r>
            <a:r>
              <a:rPr lang="zh-CN" altLang="zh-CN" sz="2400" dirty="0"/>
              <a:t>字段值均为</a:t>
            </a:r>
            <a:r>
              <a:rPr lang="en-US" altLang="zh-CN" sz="2400" dirty="0"/>
              <a:t>00000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3"/>
            <a:r>
              <a:rPr lang="zh-CN" altLang="zh-CN" sz="2400" dirty="0" smtClean="0"/>
              <a:t>当</a:t>
            </a:r>
            <a:r>
              <a:rPr lang="en-US" altLang="zh-CN" sz="2400" dirty="0" err="1"/>
              <a:t>Fmt</a:t>
            </a:r>
            <a:r>
              <a:rPr lang="zh-CN" altLang="zh-CN" sz="2400" dirty="0"/>
              <a:t>字段值为</a:t>
            </a:r>
            <a:r>
              <a:rPr lang="en-US" altLang="zh-CN" sz="2400" dirty="0"/>
              <a:t>000</a:t>
            </a:r>
            <a:r>
              <a:rPr lang="zh-CN" altLang="zh-CN" sz="2400" dirty="0"/>
              <a:t>时，表示</a:t>
            </a:r>
            <a:r>
              <a:rPr lang="en-US" altLang="zh-CN" sz="2400" dirty="0"/>
              <a:t>TLP</a:t>
            </a:r>
            <a:r>
              <a:rPr lang="zh-CN" altLang="zh-CN" sz="2400" dirty="0"/>
              <a:t>头大小为</a:t>
            </a:r>
            <a:r>
              <a:rPr lang="en-US" altLang="zh-CN" sz="2400" dirty="0"/>
              <a:t>3</a:t>
            </a:r>
            <a:r>
              <a:rPr lang="zh-CN" altLang="zh-CN" sz="2400" dirty="0"/>
              <a:t>个</a:t>
            </a:r>
            <a:r>
              <a:rPr lang="en-US" altLang="zh-CN" sz="2400" dirty="0"/>
              <a:t>32</a:t>
            </a:r>
            <a:r>
              <a:rPr lang="zh-CN" altLang="zh-CN" sz="2400" dirty="0"/>
              <a:t>位且</a:t>
            </a:r>
            <a:r>
              <a:rPr lang="en-US" altLang="zh-CN" sz="2400" dirty="0"/>
              <a:t>TLP</a:t>
            </a:r>
            <a:r>
              <a:rPr lang="zh-CN" altLang="zh-CN" sz="2400" dirty="0"/>
              <a:t>不带数据，故此</a:t>
            </a:r>
            <a:r>
              <a:rPr lang="en-US" altLang="zh-CN" sz="2400" dirty="0"/>
              <a:t>TLP</a:t>
            </a:r>
            <a:r>
              <a:rPr lang="zh-CN" altLang="zh-CN" sz="2400" dirty="0"/>
              <a:t>为</a:t>
            </a:r>
            <a:r>
              <a:rPr lang="zh-CN" altLang="zh-CN" sz="2400" dirty="0">
                <a:solidFill>
                  <a:srgbClr val="0000FF"/>
                </a:solidFill>
              </a:rPr>
              <a:t>读报文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 lvl="3"/>
            <a:r>
              <a:rPr lang="zh-CN" altLang="zh-CN" sz="2400" dirty="0" smtClean="0"/>
              <a:t>当</a:t>
            </a:r>
            <a:r>
              <a:rPr lang="en-US" altLang="zh-CN" sz="2400" dirty="0" err="1"/>
              <a:t>Fmt</a:t>
            </a:r>
            <a:r>
              <a:rPr lang="zh-CN" altLang="zh-CN" sz="2400" dirty="0"/>
              <a:t>字段值为</a:t>
            </a:r>
            <a:r>
              <a:rPr lang="en-US" altLang="zh-CN" sz="2400" dirty="0"/>
              <a:t>010</a:t>
            </a:r>
            <a:r>
              <a:rPr lang="zh-CN" altLang="zh-CN" sz="2400" dirty="0"/>
              <a:t>时，表示</a:t>
            </a:r>
            <a:r>
              <a:rPr lang="en-US" altLang="zh-CN" sz="2400" dirty="0"/>
              <a:t>TLP</a:t>
            </a:r>
            <a:r>
              <a:rPr lang="zh-CN" altLang="zh-CN" sz="2400" dirty="0"/>
              <a:t>头大小为</a:t>
            </a:r>
            <a:r>
              <a:rPr lang="en-US" altLang="zh-CN" sz="2400" dirty="0"/>
              <a:t>3</a:t>
            </a:r>
            <a:r>
              <a:rPr lang="zh-CN" altLang="zh-CN" sz="2400" dirty="0"/>
              <a:t>个</a:t>
            </a:r>
            <a:r>
              <a:rPr lang="en-US" altLang="zh-CN" sz="2400" dirty="0"/>
              <a:t>32</a:t>
            </a:r>
            <a:r>
              <a:rPr lang="zh-CN" altLang="zh-CN" sz="2400" dirty="0"/>
              <a:t>位且</a:t>
            </a:r>
            <a:r>
              <a:rPr lang="en-US" altLang="zh-CN" sz="2400" dirty="0"/>
              <a:t>TLP</a:t>
            </a:r>
            <a:r>
              <a:rPr lang="zh-CN" altLang="zh-CN" sz="2400" dirty="0"/>
              <a:t>带数据，故此</a:t>
            </a:r>
            <a:r>
              <a:rPr lang="en-US" altLang="zh-CN" sz="2400" dirty="0"/>
              <a:t>TLP</a:t>
            </a:r>
            <a:r>
              <a:rPr lang="zh-CN" altLang="zh-CN" sz="2400" dirty="0"/>
              <a:t>为</a:t>
            </a:r>
            <a:r>
              <a:rPr lang="zh-CN" altLang="zh-CN" sz="2400" dirty="0">
                <a:solidFill>
                  <a:srgbClr val="0000FF"/>
                </a:solidFill>
              </a:rPr>
              <a:t>写报文</a:t>
            </a:r>
            <a:r>
              <a:rPr lang="zh-CN" altLang="zh-CN" sz="2400" dirty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53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787185" y="349305"/>
            <a:ext cx="2026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 smtClean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2. </a:t>
            </a:r>
            <a:r>
              <a:rPr lang="zh-CN" altLang="en-US" sz="2800" b="1" kern="0" dirty="0" smtClean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传输协议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37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三、</a:t>
            </a:r>
            <a:r>
              <a:rPr lang="en-US" altLang="zh-CN" dirty="0" err="1">
                <a:solidFill>
                  <a:srgbClr val="006600"/>
                </a:solidFill>
                <a:ea typeface="黑体" pitchFamily="2" charset="-122"/>
              </a:rPr>
              <a:t>PCIe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787185" y="349305"/>
            <a:ext cx="2026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kern="0" dirty="0" smtClean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2. </a:t>
            </a:r>
            <a:r>
              <a:rPr lang="zh-CN" altLang="en-US" sz="2800" b="1" kern="0" dirty="0" smtClean="0">
                <a:solidFill>
                  <a:srgbClr val="FF6600"/>
                </a:solidFill>
                <a:latin typeface="Arial"/>
                <a:ea typeface="黑体" pitchFamily="2" charset="-122"/>
                <a:cs typeface="+mj-cs"/>
              </a:rPr>
              <a:t>传输协议</a:t>
            </a:r>
            <a:endParaRPr lang="zh-CN" altLang="en-US" dirty="0">
              <a:solidFill>
                <a:srgbClr val="FF66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67387"/>
              </p:ext>
            </p:extLst>
          </p:nvPr>
        </p:nvGraphicFramePr>
        <p:xfrm>
          <a:off x="315052" y="3861060"/>
          <a:ext cx="8577552" cy="165623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4333"/>
                <a:gridCol w="239441"/>
                <a:gridCol w="239441"/>
                <a:gridCol w="242537"/>
                <a:gridCol w="240473"/>
                <a:gridCol w="239441"/>
                <a:gridCol w="243569"/>
                <a:gridCol w="245633"/>
                <a:gridCol w="241505"/>
                <a:gridCol w="241505"/>
                <a:gridCol w="241505"/>
                <a:gridCol w="241505"/>
                <a:gridCol w="241505"/>
                <a:gridCol w="242537"/>
                <a:gridCol w="381867"/>
                <a:gridCol w="241505"/>
                <a:gridCol w="251825"/>
                <a:gridCol w="251825"/>
                <a:gridCol w="251825"/>
                <a:gridCol w="254922"/>
                <a:gridCol w="248729"/>
                <a:gridCol w="241505"/>
                <a:gridCol w="241505"/>
                <a:gridCol w="241505"/>
                <a:gridCol w="241505"/>
                <a:gridCol w="242537"/>
                <a:gridCol w="241505"/>
                <a:gridCol w="241505"/>
                <a:gridCol w="241505"/>
                <a:gridCol w="241505"/>
                <a:gridCol w="241505"/>
                <a:gridCol w="242537"/>
                <a:gridCol w="24150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+3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Fmt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97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Byte4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字段有关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0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Byte8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字段有关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82694"/>
              </p:ext>
            </p:extLst>
          </p:nvPr>
        </p:nvGraphicFramePr>
        <p:xfrm>
          <a:off x="179391" y="1196690"/>
          <a:ext cx="8721572" cy="2016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98353"/>
                <a:gridCol w="239441"/>
                <a:gridCol w="239441"/>
                <a:gridCol w="242537"/>
                <a:gridCol w="240473"/>
                <a:gridCol w="239441"/>
                <a:gridCol w="243569"/>
                <a:gridCol w="245633"/>
                <a:gridCol w="241505"/>
                <a:gridCol w="241505"/>
                <a:gridCol w="241505"/>
                <a:gridCol w="241505"/>
                <a:gridCol w="241505"/>
                <a:gridCol w="242537"/>
                <a:gridCol w="381867"/>
                <a:gridCol w="241505"/>
                <a:gridCol w="251825"/>
                <a:gridCol w="251825"/>
                <a:gridCol w="251825"/>
                <a:gridCol w="254922"/>
                <a:gridCol w="248729"/>
                <a:gridCol w="241505"/>
                <a:gridCol w="241505"/>
                <a:gridCol w="241505"/>
                <a:gridCol w="241505"/>
                <a:gridCol w="242537"/>
                <a:gridCol w="241505"/>
                <a:gridCol w="241505"/>
                <a:gridCol w="241505"/>
                <a:gridCol w="241505"/>
                <a:gridCol w="241505"/>
                <a:gridCol w="242537"/>
                <a:gridCol w="24150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+3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Byte0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Fmt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97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Byte4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字段有关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0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Byte8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字段有关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0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Byte12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altLang="zh-CN" sz="1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altLang="zh-CN" sz="18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字段有关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726090" y="3212970"/>
            <a:ext cx="4075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TLP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头格式（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26090" y="5559695"/>
            <a:ext cx="4075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TLP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头格式（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</a:t>
            </a:r>
            <a:r>
              <a:rPr lang="zh-CN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动作按钮: 前进或下一项 13">
            <a:hlinkClick r:id="rId2" action="ppaction://hlinksldjump" highlightClick="1"/>
          </p:cNvPr>
          <p:cNvSpPr/>
          <p:nvPr/>
        </p:nvSpPr>
        <p:spPr bwMode="auto">
          <a:xfrm>
            <a:off x="8244510" y="5985475"/>
            <a:ext cx="648090" cy="360050"/>
          </a:xfrm>
          <a:prstGeom prst="actionButtonForwardNext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76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684213" y="115888"/>
            <a:ext cx="7705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Architecture Comparison</a:t>
            </a:r>
          </a:p>
        </p:txBody>
      </p:sp>
      <p:pic>
        <p:nvPicPr>
          <p:cNvPr id="8202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982663"/>
            <a:ext cx="4608512" cy="16922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</p:pic>
      <p:pic>
        <p:nvPicPr>
          <p:cNvPr id="8202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985838"/>
            <a:ext cx="4405313" cy="172402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</p:pic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1042988" y="620713"/>
            <a:ext cx="20161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FF0066"/>
                </a:solidFill>
                <a:ea typeface="黑体" pitchFamily="2" charset="-122"/>
              </a:rPr>
              <a:t>PCI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5364163" y="620713"/>
            <a:ext cx="29527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FF0066"/>
                </a:solidFill>
                <a:ea typeface="黑体" pitchFamily="2" charset="-122"/>
              </a:rPr>
              <a:t>PCI Express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73025" y="2852738"/>
            <a:ext cx="435451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Parallel Signaling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33MT/S to 66MT/S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32/64bit Bus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Side band Control Signals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Load-Store Architecture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Memory, I/O, Config.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PCI Power Management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000" b="1">
                <a:solidFill>
                  <a:schemeClr val="bg2"/>
                </a:solidFill>
                <a:ea typeface="黑体" pitchFamily="2" charset="-122"/>
              </a:rPr>
              <a:t>Parity and ECC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500563" y="2852738"/>
            <a:ext cx="4643437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Serial Differential Interface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 smtClean="0">
                <a:solidFill>
                  <a:srgbClr val="FF0066"/>
                </a:solidFill>
                <a:ea typeface="黑体" pitchFamily="2" charset="-122"/>
              </a:rPr>
              <a:t>2.5GT/S</a:t>
            </a:r>
            <a:r>
              <a:rPr lang="zh-CN" altLang="en-US" b="1" dirty="0" smtClean="0">
                <a:solidFill>
                  <a:srgbClr val="FF0066"/>
                </a:solidFill>
                <a:ea typeface="黑体" pitchFamily="2" charset="-122"/>
              </a:rPr>
              <a:t>（</a:t>
            </a:r>
            <a:r>
              <a:rPr lang="en-US" altLang="zh-CN" b="1" dirty="0" err="1" smtClean="0">
                <a:solidFill>
                  <a:srgbClr val="FF0066"/>
                </a:solidFill>
                <a:ea typeface="黑体" pitchFamily="2" charset="-122"/>
              </a:rPr>
              <a:t>PCIe</a:t>
            </a:r>
            <a:r>
              <a:rPr lang="en-US" altLang="zh-CN" b="1" dirty="0" smtClean="0">
                <a:solidFill>
                  <a:srgbClr val="FF0066"/>
                </a:solidFill>
                <a:ea typeface="黑体" pitchFamily="2" charset="-122"/>
              </a:rPr>
              <a:t> 1.x</a:t>
            </a:r>
            <a:r>
              <a:rPr lang="zh-CN" altLang="en-US" b="1" dirty="0" smtClean="0">
                <a:solidFill>
                  <a:srgbClr val="FF0066"/>
                </a:solidFill>
                <a:ea typeface="黑体" pitchFamily="2" charset="-122"/>
              </a:rPr>
              <a:t>）</a:t>
            </a:r>
            <a:endParaRPr lang="en-US" altLang="zh-CN" b="1" dirty="0">
              <a:solidFill>
                <a:srgbClr val="FF0066"/>
              </a:solidFill>
              <a:ea typeface="黑体" pitchFamily="2" charset="-122"/>
            </a:endParaRP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Scalable Width: </a:t>
            </a:r>
            <a:r>
              <a:rPr lang="en-US" altLang="zh-CN" b="1" dirty="0">
                <a:solidFill>
                  <a:srgbClr val="FF0066"/>
                </a:solidFill>
                <a:ea typeface="黑体" pitchFamily="2" charset="-122"/>
              </a:rPr>
              <a:t>1X, 2X…32X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In-band control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chemeClr val="bg2"/>
                </a:solidFill>
                <a:ea typeface="黑体" pitchFamily="2" charset="-122"/>
              </a:rPr>
              <a:t>Load Store Architecture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>
                <a:solidFill>
                  <a:schemeClr val="bg2"/>
                </a:solidFill>
                <a:ea typeface="黑体" pitchFamily="2" charset="-122"/>
              </a:rPr>
              <a:t>Memory, I/O, </a:t>
            </a:r>
            <a:r>
              <a:rPr lang="en-US" altLang="zh-CN" b="1" dirty="0" err="1">
                <a:solidFill>
                  <a:schemeClr val="bg2"/>
                </a:solidFill>
                <a:ea typeface="黑体" pitchFamily="2" charset="-122"/>
              </a:rPr>
              <a:t>Config</a:t>
            </a:r>
            <a:r>
              <a:rPr lang="en-US" altLang="zh-CN" b="1" dirty="0">
                <a:solidFill>
                  <a:schemeClr val="bg2"/>
                </a:solidFill>
                <a:ea typeface="黑体" pitchFamily="2" charset="-122"/>
              </a:rPr>
              <a:t>. </a:t>
            </a: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&amp; Messages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Enhanced Configuration Mechanism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FF0066"/>
                </a:solidFill>
                <a:ea typeface="黑体" pitchFamily="2" charset="-122"/>
              </a:rPr>
              <a:t>100% compatible With PCI Software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Advanced Power Management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Advanced RAS, Native Hot Plug</a:t>
            </a:r>
          </a:p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CC0000"/>
                </a:solidFill>
                <a:ea typeface="黑体" pitchFamily="2" charset="-122"/>
              </a:rPr>
              <a:t>Support for </a:t>
            </a:r>
            <a:r>
              <a:rPr lang="en-US" altLang="zh-CN" b="1" dirty="0" err="1">
                <a:solidFill>
                  <a:srgbClr val="CC0000"/>
                </a:solidFill>
                <a:ea typeface="黑体" pitchFamily="2" charset="-122"/>
              </a:rPr>
              <a:t>QoS</a:t>
            </a:r>
            <a:endParaRPr lang="en-US" altLang="zh-CN" b="1" dirty="0">
              <a:solidFill>
                <a:srgbClr val="CC00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79CEC3-D326-4CA9-B5BD-C9EAF138093C}" type="slidenum">
              <a:rPr lang="zh-CN" altLang="en-US"/>
              <a:pPr/>
              <a:t>56</a:t>
            </a:fld>
            <a:endParaRPr lang="en-US" altLang="zh-CN"/>
          </a:p>
        </p:txBody>
      </p:sp>
      <p:pic>
        <p:nvPicPr>
          <p:cNvPr id="819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0888" y="647700"/>
            <a:ext cx="4403725" cy="5157788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</p:pic>
      <p:sp>
        <p:nvSpPr>
          <p:cNvPr id="819204" name="Rectangle 4"/>
          <p:cNvSpPr>
            <a:spLocks noChangeArrowheads="1"/>
          </p:cNvSpPr>
          <p:nvPr/>
        </p:nvSpPr>
        <p:spPr bwMode="auto">
          <a:xfrm>
            <a:off x="107950" y="908050"/>
            <a:ext cx="4427538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/>
              <a:t>PCI Express enables greater bandwidth and performance</a:t>
            </a:r>
          </a:p>
          <a:p>
            <a:pPr marL="742950" lvl="1" indent="-285750" algn="l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>
                <a:solidFill>
                  <a:srgbClr val="CC0000"/>
                </a:solidFill>
              </a:rPr>
              <a:t>X16</a:t>
            </a:r>
            <a:r>
              <a:rPr lang="en-US" altLang="zh-CN" b="1" dirty="0"/>
              <a:t> next generation graphics for </a:t>
            </a:r>
            <a:r>
              <a:rPr lang="en-US" altLang="zh-CN" b="1" dirty="0">
                <a:solidFill>
                  <a:srgbClr val="CC0000"/>
                </a:solidFill>
              </a:rPr>
              <a:t>4GBytes/second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per direction</a:t>
            </a:r>
          </a:p>
          <a:p>
            <a:pPr marL="742950" lvl="1" indent="-285750" algn="l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>
                <a:solidFill>
                  <a:srgbClr val="CC0000"/>
                </a:solidFill>
              </a:rPr>
              <a:t>X1</a:t>
            </a:r>
            <a:r>
              <a:rPr lang="en-US" altLang="zh-CN" b="1" dirty="0"/>
              <a:t> or greater I/O performance for </a:t>
            </a:r>
            <a:r>
              <a:rPr lang="en-US" altLang="zh-CN" b="1" dirty="0" err="1"/>
              <a:t>for</a:t>
            </a:r>
            <a:r>
              <a:rPr lang="en-US" altLang="zh-CN" b="1" dirty="0"/>
              <a:t> </a:t>
            </a:r>
            <a:r>
              <a:rPr lang="en-US" altLang="zh-CN" b="1" dirty="0" err="1"/>
              <a:t>GbE</a:t>
            </a:r>
            <a:r>
              <a:rPr lang="en-US" altLang="zh-CN" b="1" dirty="0"/>
              <a:t>, 1394, </a:t>
            </a:r>
            <a:r>
              <a:rPr lang="en-US" altLang="zh-CN" b="1" dirty="0" err="1"/>
              <a:t>etc</a:t>
            </a:r>
            <a:r>
              <a:rPr lang="en-US" altLang="zh-CN" b="1" dirty="0"/>
              <a:t> for </a:t>
            </a:r>
            <a:r>
              <a:rPr lang="en-US" altLang="zh-CN" b="1" dirty="0">
                <a:solidFill>
                  <a:srgbClr val="CC0000"/>
                </a:solidFill>
              </a:rPr>
              <a:t>250MBytes/second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per direction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b="1" dirty="0"/>
              <a:t>PCI Express enables new usage models</a:t>
            </a:r>
          </a:p>
          <a:p>
            <a:pPr marL="742950" lvl="1" indent="-285750" algn="l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/>
              <a:t>Isochronous support for streaming media for TV Tuners, graphics, camera</a:t>
            </a:r>
          </a:p>
          <a:p>
            <a:pPr marL="742950" lvl="1" indent="-285750" algn="l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altLang="zh-CN" b="1" dirty="0"/>
              <a:t>Native </a:t>
            </a:r>
            <a:r>
              <a:rPr lang="en-US" altLang="zh-CN" b="1" dirty="0">
                <a:solidFill>
                  <a:srgbClr val="CC0000"/>
                </a:solidFill>
              </a:rPr>
              <a:t>Hot Plug</a:t>
            </a:r>
            <a:r>
              <a:rPr lang="en-US" altLang="zh-CN" b="1" dirty="0"/>
              <a:t> support for new form factors and modules –</a:t>
            </a:r>
            <a:r>
              <a:rPr lang="en-US" altLang="zh-CN" b="1" dirty="0" err="1">
                <a:solidFill>
                  <a:srgbClr val="0000FF"/>
                </a:solidFill>
              </a:rPr>
              <a:t>ExpressCard</a:t>
            </a:r>
            <a:r>
              <a:rPr lang="en-US" altLang="zh-CN" b="1" baseline="30000" dirty="0" err="1">
                <a:solidFill>
                  <a:srgbClr val="0000FF"/>
                </a:solidFill>
              </a:rPr>
              <a:t>TM</a:t>
            </a:r>
            <a:endParaRPr lang="zh-CN" altLang="en-US" b="1" baseline="30000" dirty="0">
              <a:solidFill>
                <a:srgbClr val="0000FF"/>
              </a:solidFill>
            </a:endParaRPr>
          </a:p>
        </p:txBody>
      </p:sp>
      <p:sp>
        <p:nvSpPr>
          <p:cNvPr id="819205" name="Text Box 5"/>
          <p:cNvSpPr txBox="1">
            <a:spLocks noChangeArrowheads="1"/>
          </p:cNvSpPr>
          <p:nvPr/>
        </p:nvSpPr>
        <p:spPr bwMode="auto">
          <a:xfrm>
            <a:off x="4500563" y="5949950"/>
            <a:ext cx="4535487" cy="366713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altLang="zh-CN" b="1">
                <a:solidFill>
                  <a:srgbClr val="0000FF"/>
                </a:solidFill>
              </a:rPr>
              <a:t>General Purpose PCI Express Topology</a:t>
            </a:r>
            <a:endParaRPr lang="zh-CN" altLang="en-US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570"/>
            <a:ext cx="8229600" cy="595470"/>
          </a:xfrm>
        </p:spPr>
        <p:txBody>
          <a:bodyPr/>
          <a:lstStyle/>
          <a:p>
            <a:r>
              <a:rPr lang="en-US" altLang="zh-CN" sz="2800" b="1" smtClean="0">
                <a:solidFill>
                  <a:srgbClr val="FF0066"/>
                </a:solidFill>
              </a:rPr>
              <a:t>PCI / PCI-X</a:t>
            </a:r>
            <a:r>
              <a:rPr lang="en-US" altLang="zh-CN" sz="2800" b="1" smtClean="0"/>
              <a:t> vs </a:t>
            </a:r>
            <a:r>
              <a:rPr lang="en-US" altLang="zh-CN" sz="2800" b="1" smtClean="0">
                <a:solidFill>
                  <a:srgbClr val="CC0066"/>
                </a:solidFill>
              </a:rPr>
              <a:t>PCI-Express</a:t>
            </a:r>
            <a:endParaRPr lang="zh-CN" altLang="en-US" sz="2800" b="1">
              <a:solidFill>
                <a:srgbClr val="CC006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00" y="908650"/>
            <a:ext cx="8713210" cy="5832810"/>
          </a:xfrm>
        </p:spPr>
        <p:txBody>
          <a:bodyPr/>
          <a:lstStyle/>
          <a:p>
            <a:r>
              <a:rPr lang="en-US" altLang="zh-CN" sz="2400" b="1" smtClean="0">
                <a:latin typeface="Times New Roman" pitchFamily="18" charset="0"/>
                <a:cs typeface="Times New Roman" pitchFamily="18" charset="0"/>
              </a:rPr>
              <a:t>PCI-X is a parallel interface that is directly backward compatible with all but the oldest (5-volt) standard PCI devices. PCIe is a serial bus with a different physical interface that was designed to supersede both PCI and PCI-X.</a:t>
            </a:r>
          </a:p>
          <a:p>
            <a:r>
              <a:rPr lang="en-US" altLang="zh-CN" sz="2400" b="1" smtClean="0">
                <a:latin typeface="Times New Roman" pitchFamily="18" charset="0"/>
                <a:cs typeface="Times New Roman" pitchFamily="18" charset="0"/>
              </a:rPr>
              <a:t>PCI-X and standard PCI buses may run on a PCIe bridge. PCIe 1.0 x1 offers 250 MB/s in each direction, and up to 32 lanes (x32) is currently supported, giving a maximum of 8 GB/s in each direction.</a:t>
            </a:r>
          </a:p>
          <a:p>
            <a:r>
              <a:rPr lang="en-US" altLang="zh-CN" sz="2400" b="1" smtClean="0">
                <a:latin typeface="Times New Roman" pitchFamily="18" charset="0"/>
                <a:cs typeface="Times New Roman" pitchFamily="18" charset="0"/>
              </a:rPr>
              <a:t>PCI-X has technological and economical disadvantages compared to PCI-Express.</a:t>
            </a:r>
            <a:endParaRPr lang="zh-C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57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1259540" y="5589300"/>
            <a:ext cx="734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i="1" smtClean="0">
                <a:latin typeface="Times New Roman" pitchFamily="18" charset="0"/>
                <a:cs typeface="Times New Roman" pitchFamily="18" charset="0"/>
              </a:rPr>
              <a:t>—— From Wikipedia, the free encyclopedia</a:t>
            </a:r>
          </a:p>
          <a:p>
            <a:pPr algn="r"/>
            <a:r>
              <a:rPr lang="en-US" altLang="zh-CN" sz="24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http://en.wikipedia.org/wiki/Main_Page</a:t>
            </a:r>
            <a:endParaRPr lang="zh-CN" altLang="en-US" sz="2400" b="1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570"/>
            <a:ext cx="8229600" cy="595470"/>
          </a:xfrm>
        </p:spPr>
        <p:txBody>
          <a:bodyPr/>
          <a:lstStyle/>
          <a:p>
            <a:r>
              <a:rPr lang="en-US" altLang="zh-CN" sz="2800" b="1" smtClean="0">
                <a:solidFill>
                  <a:srgbClr val="FF0066"/>
                </a:solidFill>
              </a:rPr>
              <a:t>PCI / PCI-X</a:t>
            </a:r>
            <a:r>
              <a:rPr lang="en-US" altLang="zh-CN" sz="2800" b="1" smtClean="0"/>
              <a:t> vs </a:t>
            </a:r>
            <a:r>
              <a:rPr lang="en-US" altLang="zh-CN" sz="2800" b="1" smtClean="0">
                <a:solidFill>
                  <a:srgbClr val="CC0066"/>
                </a:solidFill>
              </a:rPr>
              <a:t>PCI-Express</a:t>
            </a:r>
            <a:endParaRPr lang="zh-CN" altLang="en-US" sz="2800" b="1">
              <a:solidFill>
                <a:srgbClr val="CC006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00" y="836640"/>
            <a:ext cx="8713210" cy="5832810"/>
          </a:xfrm>
        </p:spPr>
        <p:txBody>
          <a:bodyPr/>
          <a:lstStyle/>
          <a:p>
            <a:r>
              <a:rPr lang="en-US" altLang="zh-CN" sz="2400" b="1" smtClean="0">
                <a:latin typeface="Times New Roman" pitchFamily="18" charset="0"/>
                <a:cs typeface="Times New Roman" pitchFamily="18" charset="0"/>
              </a:rPr>
              <a:t>PCI-X has technological and economical disadvantages compared to PCI-Express.</a:t>
            </a:r>
          </a:p>
          <a:p>
            <a:pPr lvl="1">
              <a:buClr>
                <a:srgbClr val="FF0066"/>
              </a:buClr>
              <a:buSzPct val="75000"/>
              <a:buFont typeface="Wingdings" pitchFamily="2" charset="2"/>
              <a:buChar char="u"/>
            </a:pPr>
            <a:r>
              <a:rPr lang="en-US" altLang="zh-CN" sz="2000" b="1" smtClean="0">
                <a:latin typeface="Times New Roman" pitchFamily="18" charset="0"/>
                <a:cs typeface="Times New Roman" pitchFamily="18" charset="0"/>
              </a:rPr>
              <a:t>The 64-bit parallel interface requires difficult trace routing, because, as with all parallel interfaces, the signals from the bus must arrive simultaneously or within a very short window, and noise from adjacent slots may cause interference.</a:t>
            </a:r>
          </a:p>
          <a:p>
            <a:pPr lvl="1">
              <a:buClr>
                <a:srgbClr val="FF0066"/>
              </a:buClr>
              <a:buSzPct val="75000"/>
              <a:buFont typeface="Wingdings" pitchFamily="2" charset="2"/>
              <a:buChar char="u"/>
            </a:pPr>
            <a:r>
              <a:rPr lang="en-US" altLang="zh-CN" sz="2000" b="1" smtClean="0">
                <a:latin typeface="Times New Roman" pitchFamily="18" charset="0"/>
                <a:cs typeface="Times New Roman" pitchFamily="18" charset="0"/>
              </a:rPr>
              <a:t>The serial interface of PCIe suffers fewer such problems and therefore does not requires such complex and expensive designs.</a:t>
            </a:r>
          </a:p>
          <a:p>
            <a:pPr lvl="1">
              <a:buClr>
                <a:srgbClr val="FF0066"/>
              </a:buClr>
              <a:buSzPct val="75000"/>
              <a:buFont typeface="Wingdings" pitchFamily="2" charset="2"/>
              <a:buChar char="u"/>
            </a:pPr>
            <a:r>
              <a:rPr lang="en-US" altLang="zh-CN" sz="2000" b="1" smtClean="0">
                <a:latin typeface="Times New Roman" pitchFamily="18" charset="0"/>
                <a:cs typeface="Times New Roman" pitchFamily="18" charset="0"/>
              </a:rPr>
              <a:t>PCI-X buses, like standard PCI, are half-duplex bidirectional, whereas PCIe buses are full-duplex bidirectional.</a:t>
            </a:r>
          </a:p>
          <a:p>
            <a:pPr lvl="1">
              <a:buClr>
                <a:srgbClr val="FF0066"/>
              </a:buClr>
              <a:buSzPct val="75000"/>
              <a:buFont typeface="Wingdings" pitchFamily="2" charset="2"/>
              <a:buChar char="u"/>
            </a:pPr>
            <a:r>
              <a:rPr lang="en-US" altLang="zh-CN" sz="2000" b="1" smtClean="0">
                <a:latin typeface="Times New Roman" pitchFamily="18" charset="0"/>
                <a:cs typeface="Times New Roman" pitchFamily="18" charset="0"/>
              </a:rPr>
              <a:t>PCI-X buses run only as fast as the slowest device, whereas PCIe devices are able to independently negotiate the bus speed.</a:t>
            </a:r>
          </a:p>
          <a:p>
            <a:pPr lvl="1">
              <a:buClr>
                <a:srgbClr val="FF0066"/>
              </a:buClr>
              <a:buSzPct val="75000"/>
              <a:buFont typeface="Wingdings" pitchFamily="2" charset="2"/>
              <a:buChar char="u"/>
            </a:pPr>
            <a:r>
              <a:rPr lang="en-US" altLang="zh-CN" sz="2000" b="1" smtClean="0">
                <a:latin typeface="Times New Roman" pitchFamily="18" charset="0"/>
                <a:cs typeface="Times New Roman" pitchFamily="18" charset="0"/>
              </a:rPr>
              <a:t>PCI-X slots are longer than PCIe 1x through PCIe 16x, which makes it impossible to make short cards for PCI-X. PCI-X slots take quite a bit of space on motherboards, which can be a problem for ATX and smaller form factors.</a:t>
            </a:r>
            <a:endParaRPr lang="zh-CN" altLang="en-US" sz="20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58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899490" y="6207785"/>
            <a:ext cx="734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i="1" smtClean="0">
                <a:latin typeface="Times New Roman" pitchFamily="18" charset="0"/>
                <a:cs typeface="Times New Roman" pitchFamily="18" charset="0"/>
              </a:rPr>
              <a:t>—— From Wikipedia, the free encyclopedia</a:t>
            </a:r>
            <a:endParaRPr lang="zh-CN" altLang="en-US" sz="2400" b="1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0"/>
            <a:ext cx="7962900" cy="62103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723973" name="Text Box 5"/>
          <p:cNvSpPr txBox="1">
            <a:spLocks noChangeArrowheads="1"/>
          </p:cNvSpPr>
          <p:nvPr/>
        </p:nvSpPr>
        <p:spPr bwMode="auto">
          <a:xfrm>
            <a:off x="1001713" y="6021388"/>
            <a:ext cx="2016125" cy="6413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AGP (primarily for graphics cards)</a:t>
            </a:r>
            <a:endParaRPr lang="zh-CN" altLang="en-US"/>
          </a:p>
        </p:txBody>
      </p:sp>
      <p:sp>
        <p:nvSpPr>
          <p:cNvPr id="723974" name="Text Box 6"/>
          <p:cNvSpPr txBox="1">
            <a:spLocks noChangeArrowheads="1"/>
          </p:cNvSpPr>
          <p:nvPr/>
        </p:nvSpPr>
        <p:spPr bwMode="auto">
          <a:xfrm>
            <a:off x="1793875" y="2781300"/>
            <a:ext cx="19446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PCI Express x1</a:t>
            </a:r>
          </a:p>
        </p:txBody>
      </p:sp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386263" y="6157913"/>
            <a:ext cx="13684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32-bit PCI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4602163" y="2852738"/>
            <a:ext cx="1944687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PCI Express x16</a:t>
            </a:r>
          </a:p>
        </p:txBody>
      </p:sp>
      <p:sp>
        <p:nvSpPr>
          <p:cNvPr id="723977" name="Text Box 9"/>
          <p:cNvSpPr txBox="1">
            <a:spLocks noChangeArrowheads="1"/>
          </p:cNvSpPr>
          <p:nvPr/>
        </p:nvSpPr>
        <p:spPr bwMode="auto">
          <a:xfrm>
            <a:off x="7050088" y="6092825"/>
            <a:ext cx="13684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64-bit PCI</a:t>
            </a:r>
          </a:p>
        </p:txBody>
      </p:sp>
      <p:sp>
        <p:nvSpPr>
          <p:cNvPr id="723978" name="Text Box 10"/>
          <p:cNvSpPr txBox="1">
            <a:spLocks noChangeArrowheads="1"/>
          </p:cNvSpPr>
          <p:nvPr/>
        </p:nvSpPr>
        <p:spPr bwMode="auto">
          <a:xfrm>
            <a:off x="7626350" y="2852738"/>
            <a:ext cx="64770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/>
              <a:t>ISA</a:t>
            </a:r>
            <a:endParaRPr lang="en-US" altLang="en-US"/>
          </a:p>
        </p:txBody>
      </p:sp>
      <p:sp>
        <p:nvSpPr>
          <p:cNvPr id="723979" name="Text Box 11"/>
          <p:cNvSpPr txBox="1">
            <a:spLocks noChangeArrowheads="1"/>
          </p:cNvSpPr>
          <p:nvPr/>
        </p:nvSpPr>
        <p:spPr bwMode="auto">
          <a:xfrm>
            <a:off x="395288" y="260350"/>
            <a:ext cx="576262" cy="30813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800" b="1"/>
              <a:t>常见的系统总线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DC9F2-D590-4C6D-9618-88DCE8F24985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750" y="981075"/>
            <a:ext cx="8280400" cy="5688013"/>
          </a:xfrm>
        </p:spPr>
        <p:txBody>
          <a:bodyPr/>
          <a:lstStyle/>
          <a:p>
            <a:pPr marL="360363" indent="-360363">
              <a:spcBef>
                <a:spcPct val="0"/>
              </a:spcBef>
            </a:pPr>
            <a:r>
              <a:rPr lang="en-US" altLang="zh-CN" sz="2800" b="1" dirty="0">
                <a:solidFill>
                  <a:srgbClr val="0000FF"/>
                </a:solidFill>
                <a:ea typeface="黑体" pitchFamily="2" charset="-122"/>
              </a:rPr>
              <a:t>PC</a:t>
            </a: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机</a:t>
            </a:r>
            <a:r>
              <a:rPr lang="zh-CN" altLang="en-US" sz="2800" b="1" dirty="0">
                <a:latin typeface="Times New Roman" pitchFamily="18" charset="0"/>
              </a:rPr>
              <a:t>的内总线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 dirty="0">
                <a:latin typeface="Times New Roman" pitchFamily="18" charset="0"/>
              </a:rPr>
              <a:t>PC/XT </a:t>
            </a:r>
            <a:r>
              <a:rPr lang="zh-CN" altLang="en-US" b="1" dirty="0">
                <a:latin typeface="Times New Roman" pitchFamily="18" charset="0"/>
              </a:rPr>
              <a:t>总线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FF0066"/>
                </a:solidFill>
                <a:latin typeface="Times New Roman" pitchFamily="18" charset="0"/>
              </a:rPr>
              <a:t>ISA </a:t>
            </a:r>
            <a:r>
              <a:rPr lang="zh-CN" altLang="en-US" b="1" dirty="0">
                <a:solidFill>
                  <a:srgbClr val="FF0066"/>
                </a:solidFill>
                <a:latin typeface="Times New Roman" pitchFamily="18" charset="0"/>
              </a:rPr>
              <a:t>总线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 dirty="0">
                <a:latin typeface="Times New Roman" pitchFamily="18" charset="0"/>
              </a:rPr>
              <a:t>EISA </a:t>
            </a:r>
            <a:r>
              <a:rPr lang="zh-CN" altLang="en-US" b="1" dirty="0">
                <a:latin typeface="Times New Roman" pitchFamily="18" charset="0"/>
              </a:rPr>
              <a:t>总线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FF0066"/>
                </a:solidFill>
                <a:latin typeface="Times New Roman" pitchFamily="18" charset="0"/>
              </a:rPr>
              <a:t>PCI </a:t>
            </a:r>
            <a:r>
              <a:rPr lang="zh-CN" altLang="en-US" b="1" dirty="0">
                <a:solidFill>
                  <a:srgbClr val="FF0066"/>
                </a:solidFill>
                <a:latin typeface="Times New Roman" pitchFamily="18" charset="0"/>
              </a:rPr>
              <a:t>总线</a:t>
            </a:r>
          </a:p>
          <a:p>
            <a:pPr marL="360363" indent="-360363">
              <a:spcBef>
                <a:spcPts val="1200"/>
              </a:spcBef>
            </a:pPr>
            <a:r>
              <a:rPr lang="zh-CN" altLang="en-US" sz="2800" b="1" dirty="0">
                <a:solidFill>
                  <a:srgbClr val="0000FF"/>
                </a:solidFill>
                <a:ea typeface="黑体" pitchFamily="2" charset="-122"/>
              </a:rPr>
              <a:t>工控机</a:t>
            </a:r>
            <a:r>
              <a:rPr lang="zh-CN" altLang="en-US" sz="2800" b="1" dirty="0">
                <a:latin typeface="Times New Roman" pitchFamily="18" charset="0"/>
              </a:rPr>
              <a:t>的内总线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 dirty="0">
                <a:solidFill>
                  <a:srgbClr val="D60093"/>
                </a:solidFill>
                <a:latin typeface="Times New Roman" pitchFamily="18" charset="0"/>
              </a:rPr>
              <a:t>STD </a:t>
            </a:r>
            <a:r>
              <a:rPr lang="zh-CN" altLang="en-US" b="1" dirty="0">
                <a:solidFill>
                  <a:srgbClr val="D60093"/>
                </a:solidFill>
                <a:latin typeface="Times New Roman" pitchFamily="18" charset="0"/>
              </a:rPr>
              <a:t>总线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b="1" dirty="0">
                <a:latin typeface="Times New Roman" pitchFamily="18" charset="0"/>
              </a:rPr>
              <a:t>基于</a:t>
            </a:r>
            <a:r>
              <a:rPr lang="en-US" altLang="zh-CN" b="1" dirty="0">
                <a:latin typeface="Times New Roman" pitchFamily="18" charset="0"/>
              </a:rPr>
              <a:t>PC</a:t>
            </a:r>
            <a:r>
              <a:rPr lang="zh-CN" altLang="en-US" b="1" dirty="0">
                <a:latin typeface="Times New Roman" pitchFamily="18" charset="0"/>
              </a:rPr>
              <a:t>的工控机总线</a:t>
            </a:r>
          </a:p>
          <a:p>
            <a:pPr marL="1519238" lvl="2" indent="-381000">
              <a:spcBef>
                <a:spcPct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en-US" altLang="zh-CN" sz="2800" b="1" dirty="0">
                <a:latin typeface="Times New Roman" pitchFamily="18" charset="0"/>
              </a:rPr>
              <a:t>PC/104 </a:t>
            </a:r>
            <a:r>
              <a:rPr lang="zh-CN" altLang="en-US" sz="2800" b="1" dirty="0">
                <a:latin typeface="Times New Roman" pitchFamily="18" charset="0"/>
              </a:rPr>
              <a:t>总线</a:t>
            </a:r>
          </a:p>
          <a:p>
            <a:pPr marL="1519238" lvl="2" indent="-381000">
              <a:spcBef>
                <a:spcPct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en-US" altLang="zh-CN" sz="2800" b="1" dirty="0">
                <a:latin typeface="Times New Roman" pitchFamily="18" charset="0"/>
              </a:rPr>
              <a:t>PC/104-PLUS</a:t>
            </a:r>
          </a:p>
          <a:p>
            <a:pPr marL="901700" lvl="1" indent="-361950">
              <a:spcBef>
                <a:spcPct val="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b="1" dirty="0">
                <a:latin typeface="Times New Roman" pitchFamily="18" charset="0"/>
              </a:rPr>
              <a:t>Compact PCI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4.2.1 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内总线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737305" name="AutoShape 2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708400" y="1052513"/>
            <a:ext cx="431800" cy="433387"/>
          </a:xfrm>
          <a:prstGeom prst="actionButtonInformation">
            <a:avLst/>
          </a:prstGeom>
          <a:ln>
            <a:headEnd type="none" w="med" len="lg"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480" y="518995"/>
            <a:ext cx="7506620" cy="5093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355970" y="807035"/>
            <a:ext cx="2736380" cy="461665"/>
          </a:xfrm>
          <a:prstGeom prst="rect">
            <a:avLst/>
          </a:prstGeom>
          <a:solidFill>
            <a:srgbClr val="66FF33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PCI Express ×4</a:t>
            </a:r>
            <a:endParaRPr lang="zh-CN" altLang="zh-CN" sz="2400" b="1" smtClean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0" y="2361650"/>
            <a:ext cx="3384470" cy="461665"/>
          </a:xfrm>
          <a:prstGeom prst="rect">
            <a:avLst/>
          </a:prstGeom>
          <a:solidFill>
            <a:srgbClr val="66FF33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PCI Express ×16</a:t>
            </a:r>
            <a:endParaRPr lang="zh-CN" altLang="zh-CN" sz="2400" b="1" dirty="0" smtClean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9640" y="5487685"/>
            <a:ext cx="396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2400" b="1" smtClean="0">
                <a:solidFill>
                  <a:srgbClr val="FF6600"/>
                </a:solidFill>
              </a:rPr>
              <a:t>Conventional PCI (32-bit)</a:t>
            </a:r>
            <a:endParaRPr lang="zh-CN" altLang="zh-CN" sz="2400" b="1" smtClean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7830" y="2793710"/>
            <a:ext cx="2736380" cy="461665"/>
          </a:xfrm>
          <a:prstGeom prst="rect">
            <a:avLst/>
          </a:prstGeom>
          <a:solidFill>
            <a:srgbClr val="66FF33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PCI Express ×1</a:t>
            </a:r>
            <a:endParaRPr lang="zh-CN" altLang="zh-CN" sz="2400" b="1" smtClean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3255375"/>
            <a:ext cx="3168440" cy="461665"/>
          </a:xfrm>
          <a:prstGeom prst="rect">
            <a:avLst/>
          </a:prstGeom>
          <a:solidFill>
            <a:srgbClr val="66FF33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PCI Express ×16</a:t>
            </a:r>
            <a:endParaRPr lang="zh-CN" altLang="zh-CN" sz="2400" b="1" smtClean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520" y="6021360"/>
            <a:ext cx="712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smtClean="0">
                <a:solidFill>
                  <a:srgbClr val="CC0066"/>
                </a:solidFill>
                <a:latin typeface="+mn-lt"/>
                <a:ea typeface="黑体" pitchFamily="49" charset="-122"/>
              </a:rPr>
              <a:t>常见的</a:t>
            </a:r>
            <a:r>
              <a:rPr lang="en-US" altLang="zh-CN" sz="2800" b="1" smtClean="0">
                <a:solidFill>
                  <a:srgbClr val="CC0066"/>
                </a:solidFill>
                <a:latin typeface="+mn-lt"/>
                <a:ea typeface="黑体" pitchFamily="49" charset="-122"/>
              </a:rPr>
              <a:t>PCI</a:t>
            </a:r>
            <a:r>
              <a:rPr lang="zh-CN" altLang="en-US" sz="2800" b="1" smtClean="0">
                <a:solidFill>
                  <a:srgbClr val="CC0066"/>
                </a:solidFill>
                <a:latin typeface="+mn-lt"/>
                <a:ea typeface="黑体" pitchFamily="49" charset="-122"/>
              </a:rPr>
              <a:t>总线插槽</a:t>
            </a:r>
            <a:endParaRPr lang="zh-CN" altLang="zh-CN" sz="2800" b="1" smtClean="0">
              <a:solidFill>
                <a:srgbClr val="CC0066"/>
              </a:solidFill>
              <a:latin typeface="+mn-lt"/>
              <a:ea typeface="黑体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61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380" y="44530"/>
            <a:ext cx="8865480" cy="65170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784" y="5614678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ASUS Z97-Pro </a:t>
            </a:r>
            <a:r>
              <a:rPr lang="en-US" altLang="zh-CN" b="1" dirty="0" smtClean="0"/>
              <a:t>Gamer</a:t>
            </a:r>
          </a:p>
          <a:p>
            <a:r>
              <a:rPr lang="en-US" altLang="zh-CN" b="1" dirty="0"/>
              <a:t> motherboard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327843" y="4107265"/>
            <a:ext cx="3844931" cy="2261133"/>
            <a:chOff x="5327843" y="4107265"/>
            <a:chExt cx="3844931" cy="2261133"/>
          </a:xfrm>
        </p:grpSpPr>
        <p:sp>
          <p:nvSpPr>
            <p:cNvPr id="7" name="TextBox 11"/>
            <p:cNvSpPr txBox="1"/>
            <p:nvPr/>
          </p:nvSpPr>
          <p:spPr>
            <a:xfrm rot="1887885">
              <a:off x="7001049" y="4459986"/>
              <a:ext cx="21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 Express ×16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TextBox 13"/>
            <p:cNvSpPr txBox="1"/>
            <p:nvPr/>
          </p:nvSpPr>
          <p:spPr>
            <a:xfrm rot="1895332">
              <a:off x="6091171" y="4909702"/>
              <a:ext cx="2183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 Express ×1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 rot="1887885">
              <a:off x="6881231" y="4256573"/>
              <a:ext cx="72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 rot="1887885">
              <a:off x="6550533" y="4823967"/>
              <a:ext cx="21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 Express ×16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 rot="1887885">
              <a:off x="6169923" y="4870089"/>
              <a:ext cx="726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887885">
              <a:off x="5806887" y="5439323"/>
              <a:ext cx="21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 Express ×16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 rot="1895332">
              <a:off x="5327843" y="5557063"/>
              <a:ext cx="2183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rgbClr val="CC0099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PCI Express ×1</a:t>
              </a:r>
              <a:endParaRPr lang="zh-CN" altLang="zh-CN" b="1" dirty="0" smtClean="0">
                <a:solidFill>
                  <a:srgbClr val="CC009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平行四边形 13"/>
            <p:cNvSpPr/>
            <p:nvPr/>
          </p:nvSpPr>
          <p:spPr bwMode="auto">
            <a:xfrm rot="2065270">
              <a:off x="5964466" y="4107265"/>
              <a:ext cx="2684575" cy="2261133"/>
            </a:xfrm>
            <a:prstGeom prst="parallelogram">
              <a:avLst>
                <a:gd name="adj" fmla="val 28305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5" name="平行四边形 14"/>
          <p:cNvSpPr/>
          <p:nvPr/>
        </p:nvSpPr>
        <p:spPr bwMode="auto">
          <a:xfrm rot="2065270">
            <a:off x="4417291" y="1003484"/>
            <a:ext cx="3501297" cy="2552999"/>
          </a:xfrm>
          <a:prstGeom prst="parallelogram">
            <a:avLst>
              <a:gd name="adj" fmla="val 40305"/>
            </a:avLst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7341577" y="2977249"/>
            <a:ext cx="756485" cy="1239716"/>
          </a:xfrm>
          <a:custGeom>
            <a:avLst/>
            <a:gdLst>
              <a:gd name="connsiteX0" fmla="*/ 0 w 756485"/>
              <a:gd name="connsiteY0" fmla="*/ 0 h 1239716"/>
              <a:gd name="connsiteX1" fmla="*/ 729761 w 756485"/>
              <a:gd name="connsiteY1" fmla="*/ 624254 h 1239716"/>
              <a:gd name="connsiteX2" fmla="*/ 527538 w 756485"/>
              <a:gd name="connsiteY2" fmla="*/ 1239716 h 123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485" h="1239716">
                <a:moveTo>
                  <a:pt x="0" y="0"/>
                </a:moveTo>
                <a:cubicBezTo>
                  <a:pt x="320919" y="208817"/>
                  <a:pt x="641838" y="417635"/>
                  <a:pt x="729761" y="624254"/>
                </a:cubicBezTo>
                <a:cubicBezTo>
                  <a:pt x="817684" y="830873"/>
                  <a:pt x="672611" y="1035294"/>
                  <a:pt x="527538" y="1239716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513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990" y="116540"/>
            <a:ext cx="8229600" cy="883510"/>
          </a:xfrm>
        </p:spPr>
        <p:txBody>
          <a:bodyPr/>
          <a:lstStyle/>
          <a:p>
            <a:r>
              <a:rPr lang="en-US" altLang="zh-CN" sz="2400" b="1" smtClean="0"/>
              <a:t>Diagram showing the different key positions for 32-bit and 64-bit PCI cards</a:t>
            </a:r>
            <a:endParaRPr lang="zh-CN" altLang="en-US" sz="2400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62</a:t>
            </a:fld>
            <a:endParaRPr lang="en-US" altLang="zh-CN"/>
          </a:p>
        </p:txBody>
      </p:sp>
      <p:pic>
        <p:nvPicPr>
          <p:cNvPr id="8427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380" y="882063"/>
            <a:ext cx="8929240" cy="54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动作按钮: 上一张 5">
            <a:hlinkClick r:id="" action="ppaction://hlinkshowjump?jump=lastslideviewed" highlightClick="1"/>
          </p:cNvPr>
          <p:cNvSpPr/>
          <p:nvPr/>
        </p:nvSpPr>
        <p:spPr bwMode="auto">
          <a:xfrm>
            <a:off x="8388530" y="692620"/>
            <a:ext cx="432060" cy="432060"/>
          </a:xfrm>
          <a:prstGeom prst="actionButtonRetur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63</a:t>
            </a:fld>
            <a:endParaRPr lang="en-US" altLang="zh-CN"/>
          </a:p>
        </p:txBody>
      </p:sp>
      <p:sp>
        <p:nvSpPr>
          <p:cNvPr id="8" name="动作按钮: 信息 7">
            <a:hlinkClick r:id="rId2" action="ppaction://hlinksldjump" highlightClick="1"/>
          </p:cNvPr>
          <p:cNvSpPr/>
          <p:nvPr/>
        </p:nvSpPr>
        <p:spPr bwMode="auto">
          <a:xfrm>
            <a:off x="8100490" y="5589300"/>
            <a:ext cx="504070" cy="504070"/>
          </a:xfrm>
          <a:prstGeom prst="actionButtonInformatio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843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420" y="1304002"/>
            <a:ext cx="7345020" cy="5221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432060" y="404580"/>
            <a:ext cx="6588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Dual Port Network Card for Single PCI-X slot to save on PCI-X slot</a:t>
            </a:r>
            <a:r>
              <a:rPr lang="en-US" altLang="zh-CN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  <a:endParaRPr lang="zh-CN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55289">
            <a:off x="6076157" y="5598535"/>
            <a:ext cx="1409331" cy="952251"/>
          </a:xfrm>
          <a:prstGeom prst="rect">
            <a:avLst/>
          </a:prstGeom>
        </p:spPr>
      </p:pic>
      <p:sp>
        <p:nvSpPr>
          <p:cNvPr id="8243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latin typeface="+mj-lt"/>
                <a:ea typeface="黑体" panose="02010609060101010101" pitchFamily="49" charset="-122"/>
              </a:rPr>
              <a:t>微机原理</a:t>
            </a:r>
            <a:r>
              <a:rPr lang="zh-CN" altLang="en-US" sz="40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latin typeface="+mj-lt"/>
                <a:ea typeface="黑体" panose="02010609060101010101" pitchFamily="49" charset="-122"/>
              </a:rPr>
              <a:t>接口技术</a:t>
            </a:r>
            <a:endParaRPr lang="zh-CN" altLang="en-US" sz="4800" b="0" dirty="0">
              <a:solidFill>
                <a:srgbClr val="FFFF00"/>
              </a:solidFill>
              <a:latin typeface="+mj-lt"/>
              <a:ea typeface="黑体" panose="02010609060101010101" pitchFamily="49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第</a:t>
            </a:r>
            <a:r>
              <a:rPr lang="en-US" altLang="zh-CN" sz="80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4</a:t>
            </a:r>
            <a:r>
              <a:rPr lang="zh-CN" altLang="en-US" sz="4400" b="0" dirty="0">
                <a:solidFill>
                  <a:srgbClr val="FFFFFF"/>
                </a:solidFill>
                <a:latin typeface="+mj-lt"/>
                <a:ea typeface="黑体" panose="02010609060101010101" pitchFamily="49" charset="-122"/>
              </a:rPr>
              <a:t>章  总线技术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4139940" y="4363933"/>
            <a:ext cx="4824672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None/>
            </a:pPr>
            <a:r>
              <a:rPr lang="en-US" altLang="zh-CN" sz="34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3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典型的标准化总线</a:t>
            </a:r>
            <a:endParaRPr lang="zh-CN" altLang="en-US" sz="3400" b="1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790" y="5112980"/>
            <a:ext cx="1475570" cy="14263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10" y="6093273"/>
            <a:ext cx="1074446" cy="432157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635871" y="5027768"/>
            <a:ext cx="5328742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4.2.2 </a:t>
            </a:r>
            <a:r>
              <a:rPr lang="zh-CN" altLang="en-US" sz="3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外总线</a:t>
            </a:r>
            <a:r>
              <a:rPr lang="en-US" altLang="zh-CN" sz="3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通信总线</a:t>
            </a:r>
            <a:r>
              <a:rPr lang="en-US" altLang="zh-CN" sz="3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3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20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4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4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4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4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D62A2E-F9E8-442E-A6D6-4BC762BA2E5F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7700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904875"/>
            <a:ext cx="8569325" cy="5764213"/>
          </a:xfrm>
        </p:spPr>
        <p:txBody>
          <a:bodyPr/>
          <a:lstStyle/>
          <a:p>
            <a:pPr marL="444500" indent="-444500"/>
            <a:r>
              <a:rPr lang="en-US" altLang="zh-CN" sz="2800" b="1" dirty="0">
                <a:solidFill>
                  <a:srgbClr val="FF0066"/>
                </a:solidFill>
              </a:rPr>
              <a:t>RS232C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RS-485</a:t>
            </a:r>
          </a:p>
          <a:p>
            <a:pPr marL="444500" indent="-444500"/>
            <a:r>
              <a:rPr lang="en-US" altLang="zh-CN" sz="2800" b="1" dirty="0" err="1"/>
              <a:t>Centronic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IEEE1284</a:t>
            </a:r>
          </a:p>
          <a:p>
            <a:pPr marL="444500" indent="-444500"/>
            <a:r>
              <a:rPr lang="en-US" altLang="zh-CN" sz="2800" b="1" dirty="0">
                <a:solidFill>
                  <a:srgbClr val="D60093"/>
                </a:solidFill>
              </a:rPr>
              <a:t>SCSI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SAS</a:t>
            </a:r>
          </a:p>
          <a:p>
            <a:pPr marL="444500" indent="-444500"/>
            <a:r>
              <a:rPr lang="en-US" altLang="zh-CN" sz="2800" b="1" dirty="0"/>
              <a:t>IDE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ATA</a:t>
            </a:r>
            <a:r>
              <a:rPr lang="zh-CN" altLang="en-US" sz="2800" b="1" dirty="0"/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SATA</a:t>
            </a:r>
          </a:p>
          <a:p>
            <a:pPr marL="444500" indent="-444500"/>
            <a:r>
              <a:rPr lang="en-US" altLang="zh-CN" sz="2800" b="1" dirty="0">
                <a:solidFill>
                  <a:srgbClr val="FF0066"/>
                </a:solidFill>
              </a:rPr>
              <a:t>USB</a:t>
            </a:r>
          </a:p>
          <a:p>
            <a:pPr marL="444500" indent="-444500"/>
            <a:r>
              <a:rPr lang="en-US" altLang="zh-CN" sz="2800" b="1" dirty="0"/>
              <a:t>IEEE1394</a:t>
            </a:r>
          </a:p>
          <a:p>
            <a:pPr marL="444500" indent="-444500"/>
            <a:r>
              <a:rPr lang="en-US" altLang="zh-CN" sz="2800" b="1" dirty="0">
                <a:solidFill>
                  <a:schemeClr val="hlink"/>
                </a:solidFill>
              </a:rPr>
              <a:t>IEEE 488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4.2.2 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外总线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pic>
        <p:nvPicPr>
          <p:cNvPr id="770056" name="Picture 8" descr="inkj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7038" y="4521200"/>
            <a:ext cx="20955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005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50" y="4786313"/>
            <a:ext cx="1509712" cy="1341437"/>
          </a:xfrm>
          <a:prstGeom prst="rect">
            <a:avLst/>
          </a:prstGeom>
          <a:noFill/>
        </p:spPr>
      </p:pic>
      <p:pic>
        <p:nvPicPr>
          <p:cNvPr id="770063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6763" y="1573213"/>
            <a:ext cx="1257300" cy="21050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70064" name="Picture 16" descr="scsiBI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71610" y="4567238"/>
            <a:ext cx="1352550" cy="1665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0066" name="Line 18"/>
          <p:cNvSpPr>
            <a:spLocks noChangeShapeType="1"/>
          </p:cNvSpPr>
          <p:nvPr/>
        </p:nvSpPr>
        <p:spPr bwMode="auto">
          <a:xfrm flipV="1">
            <a:off x="5799138" y="1371599"/>
            <a:ext cx="1254125" cy="11525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67" name="Line 19"/>
          <p:cNvSpPr>
            <a:spLocks noChangeShapeType="1"/>
          </p:cNvSpPr>
          <p:nvPr/>
        </p:nvSpPr>
        <p:spPr bwMode="auto">
          <a:xfrm flipV="1">
            <a:off x="5813425" y="2416175"/>
            <a:ext cx="1239838" cy="3270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68" name="Line 20"/>
          <p:cNvSpPr>
            <a:spLocks noChangeShapeType="1"/>
          </p:cNvSpPr>
          <p:nvPr/>
        </p:nvSpPr>
        <p:spPr bwMode="auto">
          <a:xfrm>
            <a:off x="5799138" y="2965450"/>
            <a:ext cx="1306512" cy="5476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69" name="Line 21"/>
          <p:cNvSpPr>
            <a:spLocks noChangeShapeType="1"/>
          </p:cNvSpPr>
          <p:nvPr/>
        </p:nvSpPr>
        <p:spPr bwMode="auto">
          <a:xfrm flipH="1">
            <a:off x="4070837" y="3611148"/>
            <a:ext cx="647210" cy="102239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70" name="Line 22"/>
          <p:cNvSpPr>
            <a:spLocks noChangeShapeType="1"/>
          </p:cNvSpPr>
          <p:nvPr/>
        </p:nvSpPr>
        <p:spPr bwMode="auto">
          <a:xfrm flipH="1">
            <a:off x="5094321" y="3697288"/>
            <a:ext cx="92041" cy="90988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71" name="Line 23"/>
          <p:cNvSpPr>
            <a:spLocks noChangeShapeType="1"/>
          </p:cNvSpPr>
          <p:nvPr/>
        </p:nvSpPr>
        <p:spPr bwMode="auto">
          <a:xfrm>
            <a:off x="5578474" y="3749676"/>
            <a:ext cx="676275" cy="100012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72" name="Line 24"/>
          <p:cNvSpPr>
            <a:spLocks noChangeShapeType="1"/>
          </p:cNvSpPr>
          <p:nvPr/>
        </p:nvSpPr>
        <p:spPr bwMode="auto">
          <a:xfrm>
            <a:off x="5878513" y="3632200"/>
            <a:ext cx="1593850" cy="13446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51839">
            <a:off x="7053263" y="1806057"/>
            <a:ext cx="1144707" cy="1042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21745">
            <a:off x="6685082" y="639735"/>
            <a:ext cx="1961448" cy="1317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3771" y="2965450"/>
            <a:ext cx="1208058" cy="14826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949821">
            <a:off x="2932122" y="4706212"/>
            <a:ext cx="1367716" cy="1194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 rot="17459952">
            <a:off x="1523355" y="3849453"/>
            <a:ext cx="2214265" cy="1832648"/>
          </a:xfrm>
          <a:prstGeom prst="rect">
            <a:avLst/>
          </a:prstGeom>
        </p:spPr>
      </p:pic>
      <p:sp>
        <p:nvSpPr>
          <p:cNvPr id="25" name="Line 21"/>
          <p:cNvSpPr>
            <a:spLocks noChangeShapeType="1"/>
          </p:cNvSpPr>
          <p:nvPr/>
        </p:nvSpPr>
        <p:spPr bwMode="auto">
          <a:xfrm flipH="1">
            <a:off x="3745522" y="3403804"/>
            <a:ext cx="893930" cy="614281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通信接口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一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430" y="1340710"/>
            <a:ext cx="8497180" cy="525673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CN" altLang="zh-CN" dirty="0" smtClean="0"/>
              <a:t>由</a:t>
            </a:r>
            <a:r>
              <a:rPr lang="zh-CN" altLang="zh-CN" dirty="0"/>
              <a:t>美国电子工业联盟（</a:t>
            </a:r>
            <a:r>
              <a:rPr lang="en-US" altLang="zh-CN" dirty="0"/>
              <a:t>EIA</a:t>
            </a:r>
            <a:r>
              <a:rPr lang="zh-CN" altLang="zh-CN" dirty="0"/>
              <a:t>）制定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故</a:t>
            </a:r>
            <a:r>
              <a:rPr lang="zh-CN" altLang="zh-CN" dirty="0"/>
              <a:t>又称作</a:t>
            </a:r>
            <a:r>
              <a:rPr lang="en-US" altLang="zh-CN" dirty="0"/>
              <a:t>EIA-232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en-US" altLang="zh-CN" dirty="0" smtClean="0"/>
              <a:t>EIA-232</a:t>
            </a:r>
            <a:r>
              <a:rPr lang="zh-CN" altLang="zh-CN" dirty="0"/>
              <a:t>标准最初发布于</a:t>
            </a:r>
            <a:r>
              <a:rPr lang="en-US" altLang="zh-CN" dirty="0"/>
              <a:t>1962</a:t>
            </a:r>
            <a:r>
              <a:rPr lang="zh-CN" altLang="zh-CN" dirty="0" smtClean="0"/>
              <a:t>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en-US" altLang="zh-CN" dirty="0" smtClean="0"/>
              <a:t>1969</a:t>
            </a:r>
            <a:r>
              <a:rPr lang="zh-CN" altLang="zh-CN" dirty="0"/>
              <a:t>年发布</a:t>
            </a:r>
            <a:r>
              <a:rPr lang="en-US" altLang="zh-CN" dirty="0" smtClean="0"/>
              <a:t>EIA-232-C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zh-CN" dirty="0" smtClean="0"/>
              <a:t>最新</a:t>
            </a:r>
            <a:r>
              <a:rPr lang="zh-CN" altLang="zh-CN" dirty="0"/>
              <a:t>版本是发布于</a:t>
            </a:r>
            <a:r>
              <a:rPr lang="en-US" altLang="zh-CN" dirty="0"/>
              <a:t>1997</a:t>
            </a:r>
            <a:r>
              <a:rPr lang="zh-CN" altLang="zh-CN" dirty="0"/>
              <a:t>年的</a:t>
            </a:r>
            <a:r>
              <a:rPr lang="en-US" altLang="zh-CN" dirty="0"/>
              <a:t>EIA-232-F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71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通信接口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一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430" y="1503880"/>
            <a:ext cx="8497180" cy="5093560"/>
          </a:xfrm>
        </p:spPr>
        <p:txBody>
          <a:bodyPr/>
          <a:lstStyle/>
          <a:p>
            <a:r>
              <a:rPr lang="zh-CN" altLang="zh-CN" dirty="0">
                <a:solidFill>
                  <a:srgbClr val="0000FF"/>
                </a:solidFill>
              </a:rPr>
              <a:t>串行</a:t>
            </a:r>
            <a:r>
              <a:rPr lang="zh-CN" altLang="zh-CN" dirty="0" smtClean="0">
                <a:solidFill>
                  <a:srgbClr val="CC0099"/>
                </a:solidFill>
              </a:rPr>
              <a:t>异步</a:t>
            </a:r>
            <a:r>
              <a:rPr lang="zh-CN" altLang="en-US" dirty="0" smtClean="0"/>
              <a:t>总线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传输</a:t>
            </a:r>
            <a:r>
              <a:rPr lang="zh-CN" altLang="zh-CN" dirty="0"/>
              <a:t>信号线少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sz="2400" dirty="0" smtClean="0"/>
              <a:t>定义</a:t>
            </a:r>
            <a:r>
              <a:rPr lang="zh-CN" altLang="zh-CN" sz="2400" dirty="0"/>
              <a:t>了</a:t>
            </a:r>
            <a:r>
              <a:rPr lang="en-US" altLang="zh-CN" sz="2400" dirty="0"/>
              <a:t>20</a:t>
            </a:r>
            <a:r>
              <a:rPr lang="zh-CN" altLang="zh-CN" sz="2400" dirty="0"/>
              <a:t>多个信号</a:t>
            </a:r>
            <a:r>
              <a:rPr lang="zh-CN" altLang="zh-CN" sz="2400" dirty="0" smtClean="0"/>
              <a:t>线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实际</a:t>
            </a:r>
            <a:r>
              <a:rPr lang="zh-CN" altLang="zh-CN" sz="2400" dirty="0"/>
              <a:t>应用中一般只用到</a:t>
            </a:r>
            <a:r>
              <a:rPr lang="en-US" altLang="zh-CN" sz="2400" dirty="0"/>
              <a:t>3</a:t>
            </a:r>
            <a:r>
              <a:rPr lang="zh-CN" altLang="zh-CN" sz="2400" dirty="0"/>
              <a:t>至</a:t>
            </a:r>
            <a:r>
              <a:rPr lang="en-US" altLang="zh-CN" sz="2400" dirty="0"/>
              <a:t>7</a:t>
            </a:r>
            <a:r>
              <a:rPr lang="zh-CN" altLang="zh-CN" sz="2400" dirty="0" smtClean="0"/>
              <a:t>条</a:t>
            </a:r>
            <a:r>
              <a:rPr lang="zh-CN" altLang="en-US" sz="2400" dirty="0" smtClean="0"/>
              <a:t>。</a:t>
            </a:r>
            <a:endParaRPr lang="zh-CN" altLang="zh-CN" sz="2400" dirty="0"/>
          </a:p>
          <a:p>
            <a:r>
              <a:rPr lang="zh-CN" altLang="zh-CN" dirty="0" smtClean="0"/>
              <a:t>传输</a:t>
            </a:r>
            <a:r>
              <a:rPr lang="zh-CN" altLang="zh-CN" dirty="0"/>
              <a:t>距离较远。</a:t>
            </a:r>
            <a:r>
              <a:rPr lang="en-US" altLang="zh-CN" dirty="0"/>
              <a:t>RS-232</a:t>
            </a:r>
            <a:r>
              <a:rPr lang="zh-CN" altLang="zh-CN" dirty="0"/>
              <a:t>传输距离一般为</a:t>
            </a:r>
            <a:r>
              <a:rPr lang="en-US" altLang="zh-CN" dirty="0">
                <a:solidFill>
                  <a:srgbClr val="0000FF"/>
                </a:solidFill>
              </a:rPr>
              <a:t>15</a:t>
            </a:r>
            <a:r>
              <a:rPr lang="zh-CN" altLang="zh-CN" dirty="0">
                <a:solidFill>
                  <a:srgbClr val="0000FF"/>
                </a:solidFill>
              </a:rPr>
              <a:t>米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采用</a:t>
            </a:r>
            <a:r>
              <a:rPr lang="zh-CN" altLang="zh-CN" dirty="0"/>
              <a:t>不归零编码（</a:t>
            </a:r>
            <a:r>
              <a:rPr lang="en-US" altLang="zh-CN" dirty="0"/>
              <a:t>NRZ</a:t>
            </a:r>
            <a:r>
              <a:rPr lang="zh-CN" altLang="zh-CN" dirty="0"/>
              <a:t>）和负逻辑：逻辑</a:t>
            </a:r>
            <a:r>
              <a:rPr lang="en-US" altLang="zh-CN" dirty="0"/>
              <a:t>1</a:t>
            </a:r>
            <a:r>
              <a:rPr lang="zh-CN" altLang="zh-CN" dirty="0"/>
              <a:t>的电压为</a:t>
            </a:r>
            <a:r>
              <a:rPr lang="en-US" altLang="zh-CN" dirty="0"/>
              <a:t>-15v</a:t>
            </a:r>
            <a:r>
              <a:rPr lang="zh-CN" altLang="zh-CN" dirty="0"/>
              <a:t>至</a:t>
            </a:r>
            <a:r>
              <a:rPr lang="en-US" altLang="zh-CN" dirty="0"/>
              <a:t>-3v</a:t>
            </a:r>
            <a:r>
              <a:rPr lang="zh-CN" altLang="zh-CN" dirty="0"/>
              <a:t>，逻辑</a:t>
            </a:r>
            <a:r>
              <a:rPr lang="en-US" altLang="zh-CN" dirty="0"/>
              <a:t>0</a:t>
            </a:r>
            <a:r>
              <a:rPr lang="zh-CN" altLang="zh-CN" dirty="0"/>
              <a:t>的电压为</a:t>
            </a:r>
            <a:r>
              <a:rPr lang="en-US" altLang="zh-CN" dirty="0"/>
              <a:t>+3v</a:t>
            </a:r>
            <a:r>
              <a:rPr lang="zh-CN" altLang="zh-CN" dirty="0"/>
              <a:t>至</a:t>
            </a:r>
            <a:r>
              <a:rPr lang="en-US" altLang="zh-CN" dirty="0"/>
              <a:t>+15v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采用</a:t>
            </a:r>
            <a:r>
              <a:rPr lang="zh-CN" altLang="zh-CN" dirty="0"/>
              <a:t>非平衡传输方式，即</a:t>
            </a:r>
            <a:r>
              <a:rPr lang="zh-CN" altLang="zh-CN" dirty="0">
                <a:solidFill>
                  <a:srgbClr val="0000FF"/>
                </a:solidFill>
              </a:rPr>
              <a:t>单端通信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传输速率</a:t>
            </a:r>
            <a:r>
              <a:rPr lang="zh-CN" altLang="zh-CN" dirty="0"/>
              <a:t>较低。典型的波特率为</a:t>
            </a:r>
            <a:r>
              <a:rPr lang="en-US" altLang="zh-CN" dirty="0"/>
              <a:t>300</a:t>
            </a:r>
            <a:r>
              <a:rPr lang="zh-CN" altLang="zh-CN" dirty="0"/>
              <a:t>、</a:t>
            </a:r>
            <a:r>
              <a:rPr lang="en-US" altLang="zh-CN" dirty="0"/>
              <a:t>1200</a:t>
            </a:r>
            <a:r>
              <a:rPr lang="zh-CN" altLang="zh-CN" dirty="0"/>
              <a:t>、</a:t>
            </a:r>
            <a:r>
              <a:rPr lang="en-US" altLang="zh-CN" dirty="0"/>
              <a:t>2400</a:t>
            </a:r>
            <a:r>
              <a:rPr lang="zh-CN" altLang="zh-CN" dirty="0"/>
              <a:t>、</a:t>
            </a:r>
            <a:r>
              <a:rPr lang="en-US" altLang="zh-CN" dirty="0"/>
              <a:t>9600</a:t>
            </a:r>
            <a:r>
              <a:rPr lang="zh-CN" altLang="zh-CN" dirty="0"/>
              <a:t>、</a:t>
            </a:r>
            <a:r>
              <a:rPr lang="en-US" altLang="zh-CN" dirty="0"/>
              <a:t>19200bit/s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67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467430" y="980660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特点：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579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</a:t>
            </a:r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通信接口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一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  <a:ea typeface="黑体" pitchFamily="2" charset="-122"/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68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9" y="867124"/>
            <a:ext cx="6681563" cy="4866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00" y="1214692"/>
            <a:ext cx="3586518" cy="36545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65" y="4104790"/>
            <a:ext cx="5959605" cy="256466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 bwMode="auto">
          <a:xfrm>
            <a:off x="1881554" y="1846385"/>
            <a:ext cx="782515" cy="1160584"/>
          </a:xfrm>
          <a:custGeom>
            <a:avLst/>
            <a:gdLst>
              <a:gd name="connsiteX0" fmla="*/ 0 w 782515"/>
              <a:gd name="connsiteY0" fmla="*/ 1160584 h 1160584"/>
              <a:gd name="connsiteX1" fmla="*/ 140677 w 782515"/>
              <a:gd name="connsiteY1" fmla="*/ 729761 h 1160584"/>
              <a:gd name="connsiteX2" fmla="*/ 219808 w 782515"/>
              <a:gd name="connsiteY2" fmla="*/ 149469 h 1160584"/>
              <a:gd name="connsiteX3" fmla="*/ 782515 w 782515"/>
              <a:gd name="connsiteY3" fmla="*/ 0 h 116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515" h="1160584">
                <a:moveTo>
                  <a:pt x="0" y="1160584"/>
                </a:moveTo>
                <a:cubicBezTo>
                  <a:pt x="52021" y="1029432"/>
                  <a:pt x="104042" y="898280"/>
                  <a:pt x="140677" y="729761"/>
                </a:cubicBezTo>
                <a:cubicBezTo>
                  <a:pt x="177312" y="561242"/>
                  <a:pt x="112835" y="271096"/>
                  <a:pt x="219808" y="149469"/>
                </a:cubicBezTo>
                <a:cubicBezTo>
                  <a:pt x="326781" y="27842"/>
                  <a:pt x="554648" y="13921"/>
                  <a:pt x="782515" y="0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08342" y="3086534"/>
            <a:ext cx="838044" cy="0"/>
          </a:xfrm>
          <a:prstGeom prst="lin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lg"/>
            <a:tailEnd type="none" w="med" len="lg"/>
          </a:ln>
          <a:effectLst/>
        </p:spPr>
      </p:cxnSp>
      <p:sp>
        <p:nvSpPr>
          <p:cNvPr id="15" name="任意多边形 14"/>
          <p:cNvSpPr/>
          <p:nvPr/>
        </p:nvSpPr>
        <p:spPr bwMode="auto">
          <a:xfrm>
            <a:off x="3235569" y="3886200"/>
            <a:ext cx="1063869" cy="448408"/>
          </a:xfrm>
          <a:custGeom>
            <a:avLst/>
            <a:gdLst>
              <a:gd name="connsiteX0" fmla="*/ 1063869 w 1063869"/>
              <a:gd name="connsiteY0" fmla="*/ 0 h 448408"/>
              <a:gd name="connsiteX1" fmla="*/ 281354 w 1063869"/>
              <a:gd name="connsiteY1" fmla="*/ 87923 h 448408"/>
              <a:gd name="connsiteX2" fmla="*/ 0 w 1063869"/>
              <a:gd name="connsiteY2" fmla="*/ 448408 h 44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869" h="448408">
                <a:moveTo>
                  <a:pt x="1063869" y="0"/>
                </a:moveTo>
                <a:cubicBezTo>
                  <a:pt x="761267" y="6594"/>
                  <a:pt x="458665" y="13188"/>
                  <a:pt x="281354" y="87923"/>
                </a:cubicBezTo>
                <a:cubicBezTo>
                  <a:pt x="104043" y="162658"/>
                  <a:pt x="52021" y="305533"/>
                  <a:pt x="0" y="448408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6600"/>
              </a:solidFill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4862148" y="1816131"/>
            <a:ext cx="2373923" cy="636923"/>
          </a:xfrm>
          <a:custGeom>
            <a:avLst/>
            <a:gdLst>
              <a:gd name="connsiteX0" fmla="*/ 0 w 2373923"/>
              <a:gd name="connsiteY0" fmla="*/ 663299 h 663299"/>
              <a:gd name="connsiteX1" fmla="*/ 1107831 w 2373923"/>
              <a:gd name="connsiteY1" fmla="*/ 39046 h 663299"/>
              <a:gd name="connsiteX2" fmla="*/ 2373923 w 2373923"/>
              <a:gd name="connsiteY2" fmla="*/ 118176 h 66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3923" h="663299">
                <a:moveTo>
                  <a:pt x="0" y="663299"/>
                </a:moveTo>
                <a:cubicBezTo>
                  <a:pt x="356088" y="396599"/>
                  <a:pt x="712177" y="129900"/>
                  <a:pt x="1107831" y="39046"/>
                </a:cubicBezTo>
                <a:cubicBezTo>
                  <a:pt x="1503485" y="-51808"/>
                  <a:pt x="1938704" y="33184"/>
                  <a:pt x="2373923" y="118176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00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3813BA-AAA6-458B-BD54-059657656384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87450" y="2060575"/>
            <a:ext cx="5400675" cy="4392613"/>
          </a:xfrm>
        </p:spPr>
        <p:txBody>
          <a:bodyPr/>
          <a:lstStyle/>
          <a:p>
            <a:pPr marL="444500" indent="-444500"/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：</a:t>
            </a:r>
            <a:r>
              <a:rPr lang="zh-CN" altLang="en-US" sz="2800" b="1" dirty="0" smtClean="0">
                <a:latin typeface="Times New Roman" pitchFamily="18" charset="0"/>
              </a:rPr>
              <a:t>数据终端设备</a:t>
            </a:r>
            <a:endParaRPr lang="zh-CN" altLang="en-US" sz="2800" b="1" dirty="0">
              <a:latin typeface="Times New Roman" pitchFamily="18" charset="0"/>
            </a:endParaRPr>
          </a:p>
          <a:p>
            <a:pPr marL="444500" indent="-444500"/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：数据通信设备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sz="2800" b="1" dirty="0" smtClean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sz="2800" b="1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</a:p>
        </p:txBody>
      </p:sp>
      <p:sp>
        <p:nvSpPr>
          <p:cNvPr id="769029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  <p:pic>
        <p:nvPicPr>
          <p:cNvPr id="769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125" y="2133600"/>
            <a:ext cx="2066925" cy="34671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50" y="4738842"/>
            <a:ext cx="2723773" cy="17237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76320" y="5498140"/>
            <a:ext cx="982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rgbClr val="FF66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DB-9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89525" y="4256881"/>
            <a:ext cx="1162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0" dirty="0" smtClean="0">
                <a:solidFill>
                  <a:srgbClr val="FF66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DB-25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6E2E6C-C839-48FD-977A-559544E5DFC7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48038" y="981075"/>
            <a:ext cx="5256212" cy="5329238"/>
          </a:xfrm>
        </p:spPr>
        <p:txBody>
          <a:bodyPr/>
          <a:lstStyle/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FF0066"/>
                </a:solidFill>
              </a:rPr>
              <a:t>ISA</a:t>
            </a:r>
            <a:r>
              <a:rPr lang="en-US" altLang="zh-CN" sz="2800" b="1"/>
              <a:t> </a:t>
            </a:r>
            <a:r>
              <a:rPr lang="zh-CN" altLang="en-US" sz="2800" b="1"/>
              <a:t>：</a:t>
            </a:r>
            <a:r>
              <a:rPr lang="en-US" altLang="zh-CN" sz="2800" b="1"/>
              <a:t>IBM PC/AT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en-US" altLang="zh-CN" sz="2800" b="1"/>
              <a:t>286</a:t>
            </a:r>
            <a:r>
              <a:rPr lang="en-US" altLang="zh-CN" sz="2800" b="1">
                <a:latin typeface="宋体" pitchFamily="2" charset="-122"/>
              </a:rPr>
              <a:t>)</a:t>
            </a:r>
            <a:endParaRPr lang="zh-CN" altLang="en-US" sz="2800" b="1">
              <a:latin typeface="宋体" pitchFamily="2" charset="-122"/>
            </a:endParaRP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MCA</a:t>
            </a:r>
            <a:r>
              <a:rPr lang="en-US" altLang="zh-CN" sz="2800" b="1"/>
              <a:t> </a:t>
            </a:r>
            <a:r>
              <a:rPr lang="zh-CN" altLang="en-US" sz="2800" b="1"/>
              <a:t>：</a:t>
            </a:r>
            <a:r>
              <a:rPr lang="en-US" altLang="zh-CN" sz="2800" b="1"/>
              <a:t>IBM</a:t>
            </a:r>
            <a:r>
              <a:rPr lang="zh-CN" altLang="en-US" sz="2800" b="1"/>
              <a:t>垄断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zh-CN" altLang="en-US" sz="2800" b="1"/>
              <a:t>与</a:t>
            </a:r>
            <a:r>
              <a:rPr lang="en-US" altLang="zh-CN" sz="2800" b="1"/>
              <a:t>ISA</a:t>
            </a:r>
            <a:r>
              <a:rPr lang="zh-CN" altLang="en-US" sz="2800" b="1"/>
              <a:t>不兼容</a:t>
            </a:r>
            <a:r>
              <a:rPr lang="en-US" altLang="zh-CN" sz="2800" b="1">
                <a:latin typeface="宋体" pitchFamily="2" charset="-122"/>
              </a:rPr>
              <a:t>)</a:t>
            </a:r>
            <a:endParaRPr lang="zh-CN" altLang="en-US" sz="2800" b="1">
              <a:latin typeface="宋体" pitchFamily="2" charset="-122"/>
            </a:endParaRP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EISA</a:t>
            </a:r>
            <a:r>
              <a:rPr lang="en-US" altLang="zh-CN" sz="2800" b="1"/>
              <a:t> </a:t>
            </a:r>
            <a:r>
              <a:rPr lang="zh-CN" altLang="en-US" sz="2800" b="1"/>
              <a:t>：扩展</a:t>
            </a:r>
            <a:r>
              <a:rPr lang="en-US" altLang="zh-CN" sz="2800" b="1"/>
              <a:t>ISA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zh-CN" altLang="en-US" sz="2800" b="1"/>
              <a:t>与</a:t>
            </a:r>
            <a:r>
              <a:rPr lang="en-US" altLang="zh-CN" sz="2800" b="1"/>
              <a:t>ISA</a:t>
            </a:r>
            <a:r>
              <a:rPr lang="zh-CN" altLang="en-US" sz="2800" b="1"/>
              <a:t>兼容</a:t>
            </a:r>
            <a:r>
              <a:rPr lang="en-US" altLang="zh-CN" sz="2800" b="1">
                <a:latin typeface="宋体" pitchFamily="2" charset="-122"/>
              </a:rPr>
              <a:t>)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008000"/>
                </a:solidFill>
              </a:rPr>
              <a:t>VESA</a:t>
            </a:r>
            <a:r>
              <a:rPr lang="en-US" altLang="zh-CN" sz="2800" b="1"/>
              <a:t> </a:t>
            </a:r>
            <a:r>
              <a:rPr lang="zh-CN" altLang="en-US" sz="2800" b="1"/>
              <a:t>：视频；局部总线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FF0066"/>
                </a:solidFill>
              </a:rPr>
              <a:t>PCI</a:t>
            </a:r>
            <a:r>
              <a:rPr lang="en-US" altLang="zh-CN" sz="2800" b="1"/>
              <a:t> </a:t>
            </a:r>
            <a:r>
              <a:rPr lang="zh-CN" altLang="en-US" sz="2800" b="1"/>
              <a:t>：图形界面、高速数传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FF6600"/>
                </a:solidFill>
              </a:rPr>
              <a:t>AGP</a:t>
            </a:r>
            <a:r>
              <a:rPr lang="en-US" altLang="zh-CN" sz="2800" b="1"/>
              <a:t> </a:t>
            </a:r>
            <a:r>
              <a:rPr lang="zh-CN" altLang="en-US" sz="2800" b="1"/>
              <a:t>：图形加速接口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800" b="1">
                <a:solidFill>
                  <a:srgbClr val="FF6600"/>
                </a:solidFill>
              </a:rPr>
              <a:t>PCI-Express</a:t>
            </a:r>
            <a:r>
              <a:rPr lang="en-US" altLang="zh-CN" sz="2800" b="1">
                <a:solidFill>
                  <a:srgbClr val="008000"/>
                </a:solidFill>
              </a:rPr>
              <a:t> </a:t>
            </a:r>
            <a:r>
              <a:rPr lang="zh-CN" altLang="en-US" sz="2800" b="1"/>
              <a:t>：现在</a:t>
            </a:r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4.2.1 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内总线</a:t>
            </a:r>
            <a:endParaRPr lang="en-US" altLang="zh-CN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sp>
        <p:nvSpPr>
          <p:cNvPr id="825348" name="Line 4"/>
          <p:cNvSpPr>
            <a:spLocks noChangeShapeType="1"/>
          </p:cNvSpPr>
          <p:nvPr/>
        </p:nvSpPr>
        <p:spPr bwMode="auto">
          <a:xfrm>
            <a:off x="3790950" y="1485900"/>
            <a:ext cx="0" cy="358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349" name="Line 5"/>
          <p:cNvSpPr>
            <a:spLocks noChangeShapeType="1"/>
          </p:cNvSpPr>
          <p:nvPr/>
        </p:nvSpPr>
        <p:spPr bwMode="auto">
          <a:xfrm>
            <a:off x="3790950" y="2205038"/>
            <a:ext cx="0" cy="358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350" name="Line 6"/>
          <p:cNvSpPr>
            <a:spLocks noChangeShapeType="1"/>
          </p:cNvSpPr>
          <p:nvPr/>
        </p:nvSpPr>
        <p:spPr bwMode="auto">
          <a:xfrm>
            <a:off x="3790950" y="2997200"/>
            <a:ext cx="0" cy="358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351" name="Line 7"/>
          <p:cNvSpPr>
            <a:spLocks noChangeShapeType="1"/>
          </p:cNvSpPr>
          <p:nvPr/>
        </p:nvSpPr>
        <p:spPr bwMode="auto">
          <a:xfrm>
            <a:off x="3790950" y="3717925"/>
            <a:ext cx="0" cy="358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352" name="Line 8"/>
          <p:cNvSpPr>
            <a:spLocks noChangeShapeType="1"/>
          </p:cNvSpPr>
          <p:nvPr/>
        </p:nvSpPr>
        <p:spPr bwMode="auto">
          <a:xfrm>
            <a:off x="3790950" y="4510088"/>
            <a:ext cx="0" cy="358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353" name="Line 9"/>
          <p:cNvSpPr>
            <a:spLocks noChangeShapeType="1"/>
          </p:cNvSpPr>
          <p:nvPr/>
        </p:nvSpPr>
        <p:spPr bwMode="auto">
          <a:xfrm>
            <a:off x="3790950" y="5302250"/>
            <a:ext cx="0" cy="358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354" name="Rectangle 10"/>
          <p:cNvSpPr>
            <a:spLocks noChangeArrowheads="1"/>
          </p:cNvSpPr>
          <p:nvPr/>
        </p:nvSpPr>
        <p:spPr bwMode="auto">
          <a:xfrm>
            <a:off x="323850" y="981075"/>
            <a:ext cx="28082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60363" indent="-360363" algn="l"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>
                <a:solidFill>
                  <a:srgbClr val="0000FF"/>
                </a:solidFill>
                <a:ea typeface="黑体" pitchFamily="2" charset="-122"/>
              </a:rPr>
              <a:t>PC</a:t>
            </a:r>
            <a:r>
              <a:rPr lang="zh-CN" altLang="en-US" sz="2800" b="1">
                <a:solidFill>
                  <a:srgbClr val="0000FF"/>
                </a:solidFill>
                <a:ea typeface="黑体" pitchFamily="2" charset="-122"/>
              </a:rPr>
              <a:t>机</a:t>
            </a:r>
            <a:r>
              <a:rPr lang="zh-CN" altLang="en-US" sz="2800" b="1">
                <a:latin typeface="Times New Roman" pitchFamily="18" charset="0"/>
              </a:rPr>
              <a:t>的内总线</a:t>
            </a:r>
            <a:endParaRPr lang="en-US" altLang="zh-CN" sz="3200" b="1">
              <a:latin typeface="Times New Roman" pitchFamily="18" charset="0"/>
            </a:endParaRPr>
          </a:p>
        </p:txBody>
      </p:sp>
      <p:sp>
        <p:nvSpPr>
          <p:cNvPr id="825355" name="AutoShape 11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8350" y="404813"/>
            <a:ext cx="431800" cy="431800"/>
          </a:xfrm>
          <a:prstGeom prst="actionButtonReturn">
            <a:avLst/>
          </a:prstGeom>
          <a:ln>
            <a:headEnd type="none" w="med" len="lg"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3813BA-AAA6-458B-BD54-059657656384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67680" y="5785156"/>
            <a:ext cx="4032640" cy="57686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>
                <a:solidFill>
                  <a:srgbClr val="0000FF"/>
                </a:solidFill>
              </a:rPr>
              <a:t>RS-232 </a:t>
            </a:r>
            <a:r>
              <a:rPr lang="zh-CN" altLang="zh-CN" dirty="0" smtClean="0">
                <a:solidFill>
                  <a:srgbClr val="0000FF"/>
                </a:solidFill>
              </a:rPr>
              <a:t>主要</a:t>
            </a:r>
            <a:r>
              <a:rPr lang="zh-CN" altLang="zh-CN" dirty="0">
                <a:solidFill>
                  <a:srgbClr val="0000FF"/>
                </a:solidFill>
              </a:rPr>
              <a:t>信号功能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 smtClean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sz="2800" b="1" dirty="0" smtClean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sz="2800" b="1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</a:p>
        </p:txBody>
      </p:sp>
      <p:sp>
        <p:nvSpPr>
          <p:cNvPr id="769029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80871"/>
              </p:ext>
            </p:extLst>
          </p:nvPr>
        </p:nvGraphicFramePr>
        <p:xfrm>
          <a:off x="899490" y="1498855"/>
          <a:ext cx="6624480" cy="42695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72070"/>
                <a:gridCol w="1512210"/>
                <a:gridCol w="1440200"/>
              </a:tblGrid>
              <a:tr h="426954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引脚名称</a:t>
                      </a:r>
                      <a:endParaRPr lang="zh-CN" sz="2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DB-25</a:t>
                      </a:r>
                      <a:endParaRPr lang="zh-CN" sz="2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DB-9</a:t>
                      </a:r>
                      <a:endParaRPr lang="zh-CN" sz="2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地线（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发送数据（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TXD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接受数据（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RXD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数据终端准备（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DTR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数据准备就绪（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DSR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请求发送（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RTS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允许发送（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CTS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数据载波检测（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DCD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695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振铃指示（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440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7D26DA-FCB3-49F3-8B4C-1C864A52BBD5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778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1341438"/>
            <a:ext cx="8137525" cy="5327650"/>
          </a:xfrm>
        </p:spPr>
        <p:txBody>
          <a:bodyPr/>
          <a:lstStyle/>
          <a:p>
            <a:pPr marL="352425" indent="-352425">
              <a:lnSpc>
                <a:spcPct val="90000"/>
              </a:lnSpc>
              <a:buSzTx/>
              <a:buFont typeface="Wingdings" pitchFamily="2" charset="2"/>
              <a:buAutoNum type="arabicPeriod"/>
            </a:pPr>
            <a:r>
              <a:rPr lang="zh-CN" altLang="en-US" sz="2800" b="1" dirty="0">
                <a:latin typeface="Times New Roman" pitchFamily="18" charset="0"/>
              </a:rPr>
              <a:t>信号</a:t>
            </a:r>
          </a:p>
          <a:p>
            <a:pPr marL="979488" lvl="1" indent="-4476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AutoNum type="alphaLcParenR"/>
            </a:pPr>
            <a:r>
              <a:rPr lang="zh-CN" altLang="en-US" b="1" dirty="0">
                <a:latin typeface="Times New Roman" pitchFamily="18" charset="0"/>
              </a:rPr>
              <a:t>传送信息信号：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 err="1">
                <a:latin typeface="Times New Roman" pitchFamily="18" charset="0"/>
              </a:rPr>
              <a:t>TxD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②</a:t>
            </a:r>
            <a:r>
              <a:rPr lang="zh-CN" altLang="en-US" sz="2800" b="1" dirty="0">
                <a:latin typeface="Times New Roman" pitchFamily="18" charset="0"/>
              </a:rPr>
              <a:t>：发送数据线（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sz="2800" b="1" dirty="0">
                <a:latin typeface="+mn-ea"/>
                <a:ea typeface="+mn-ea"/>
              </a:rPr>
              <a:t>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 err="1">
                <a:latin typeface="Times New Roman" pitchFamily="18" charset="0"/>
              </a:rPr>
              <a:t>RxD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③</a:t>
            </a:r>
            <a:r>
              <a:rPr lang="zh-CN" altLang="en-US" sz="2800" b="1" dirty="0">
                <a:latin typeface="Times New Roman" pitchFamily="18" charset="0"/>
              </a:rPr>
              <a:t>：接收数据线（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←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 ）</a:t>
            </a:r>
          </a:p>
          <a:p>
            <a:pPr marL="979488" lvl="1" indent="-4476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AutoNum type="alphaLcParenR"/>
            </a:pPr>
            <a:r>
              <a:rPr lang="zh-CN" altLang="en-US" b="1" dirty="0">
                <a:latin typeface="Times New Roman" pitchFamily="18" charset="0"/>
              </a:rPr>
              <a:t>联络信号：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RTS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④</a:t>
            </a:r>
            <a:r>
              <a:rPr lang="zh-CN" altLang="en-US" sz="2800" b="1" dirty="0">
                <a:latin typeface="Times New Roman" pitchFamily="18" charset="0"/>
              </a:rPr>
              <a:t>：请求发送（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CTS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⑤</a:t>
            </a:r>
            <a:r>
              <a:rPr lang="zh-CN" altLang="en-US" sz="2800" b="1" dirty="0">
                <a:latin typeface="Times New Roman" pitchFamily="18" charset="0"/>
              </a:rPr>
              <a:t>：清除发送（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←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 ）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DTR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(20)</a:t>
            </a:r>
            <a:r>
              <a:rPr lang="zh-CN" altLang="en-US" sz="2800" b="1" dirty="0">
                <a:latin typeface="Times New Roman" pitchFamily="18" charset="0"/>
              </a:rPr>
              <a:t>：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就绪（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DSR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⑥</a:t>
            </a:r>
            <a:r>
              <a:rPr lang="zh-CN" altLang="en-US" sz="2800" b="1" dirty="0">
                <a:latin typeface="Times New Roman" pitchFamily="18" charset="0"/>
              </a:rPr>
              <a:t>：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就绪（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←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 ）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DCD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⑧</a:t>
            </a:r>
            <a:r>
              <a:rPr lang="zh-CN" altLang="en-US" sz="2800" b="1" dirty="0" smtClean="0">
                <a:latin typeface="Times New Roman" pitchFamily="18" charset="0"/>
              </a:rPr>
              <a:t>：</a:t>
            </a:r>
            <a:r>
              <a:rPr lang="zh-CN" altLang="en-US" sz="2800" b="1" dirty="0">
                <a:latin typeface="Times New Roman" pitchFamily="18" charset="0"/>
              </a:rPr>
              <a:t>数据载波检测（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←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 ）</a:t>
            </a:r>
          </a:p>
          <a:p>
            <a:pPr marL="1162050" lvl="2" indent="-3175">
              <a:lnSpc>
                <a:spcPct val="90000"/>
              </a:lnSpc>
              <a:buClr>
                <a:srgbClr val="008000"/>
              </a:buClr>
              <a:buSzTx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RI</a:t>
            </a:r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</a:rPr>
              <a:t>(22)</a:t>
            </a:r>
            <a:r>
              <a:rPr lang="zh-CN" altLang="en-US" sz="2800" b="1" dirty="0" smtClean="0">
                <a:latin typeface="Times New Roman" pitchFamily="18" charset="0"/>
              </a:rPr>
              <a:t>：</a:t>
            </a:r>
            <a:r>
              <a:rPr lang="zh-CN" altLang="en-US" sz="2800" b="1" dirty="0">
                <a:latin typeface="Times New Roman" pitchFamily="18" charset="0"/>
              </a:rPr>
              <a:t>振铃指示（</a:t>
            </a:r>
            <a:r>
              <a:rPr lang="en-US" altLang="zh-CN" sz="28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  <a:ea typeface="+mn-ea"/>
              </a:rPr>
              <a:t>←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</a:rPr>
              <a:t>DCE</a:t>
            </a:r>
            <a:r>
              <a:rPr lang="zh-CN" altLang="en-US" sz="2800" b="1" dirty="0">
                <a:latin typeface="Times New Roman" pitchFamily="18" charset="0"/>
              </a:rPr>
              <a:t> ）</a:t>
            </a:r>
          </a:p>
        </p:txBody>
      </p:sp>
      <p:sp>
        <p:nvSpPr>
          <p:cNvPr id="77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C7FF6-5E6E-4661-A8E4-C66D5BE32585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2263" y="1412720"/>
            <a:ext cx="8713787" cy="5111750"/>
          </a:xfrm>
        </p:spPr>
        <p:txBody>
          <a:bodyPr/>
          <a:lstStyle/>
          <a:p>
            <a:pPr marL="533400" indent="-533400">
              <a:spcBef>
                <a:spcPts val="100"/>
              </a:spcBef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RTS</a:t>
            </a:r>
            <a:r>
              <a:rPr lang="zh-CN" altLang="en-US" sz="2400" b="1" dirty="0">
                <a:latin typeface="Times New Roman" pitchFamily="18" charset="0"/>
              </a:rPr>
              <a:t>：请求发送                           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半双工：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RTS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请求，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CTS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应答</a:t>
            </a:r>
          </a:p>
          <a:p>
            <a:pPr marL="533400" indent="-533400">
              <a:spcBef>
                <a:spcPts val="100"/>
              </a:spcBef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（</a:t>
            </a:r>
            <a:r>
              <a:rPr lang="en-US" altLang="zh-CN" sz="24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）              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全双工：接恒定电平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CTS</a:t>
            </a:r>
            <a:r>
              <a:rPr lang="zh-CN" altLang="en-US" sz="2400" b="1" dirty="0">
                <a:latin typeface="Times New Roman" pitchFamily="18" charset="0"/>
              </a:rPr>
              <a:t>：清除发送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（</a:t>
            </a:r>
            <a:r>
              <a:rPr lang="en-US" altLang="zh-CN" sz="24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</a:rPr>
              <a:t>←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 ）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DTR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latin typeface="Times New Roman" pitchFamily="18" charset="0"/>
              </a:rPr>
              <a:t>DTE</a:t>
            </a:r>
            <a:r>
              <a:rPr lang="zh-CN" altLang="en-US" sz="2400" b="1" dirty="0">
                <a:latin typeface="Times New Roman" pitchFamily="18" charset="0"/>
              </a:rPr>
              <a:t>就绪，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计算机一加电即有效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（</a:t>
            </a:r>
            <a:r>
              <a:rPr lang="en-US" altLang="zh-CN" sz="24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）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DSR</a:t>
            </a:r>
            <a:r>
              <a:rPr lang="zh-CN" altLang="en-US" sz="2400" b="1" dirty="0">
                <a:latin typeface="Times New Roman" pitchFamily="18" charset="0"/>
              </a:rPr>
              <a:t>：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就绪，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Modem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加电且连在线路时有效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（</a:t>
            </a:r>
            <a:r>
              <a:rPr lang="en-US" altLang="zh-CN" sz="24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</a:rPr>
              <a:t>←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 ）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DCD</a:t>
            </a:r>
            <a:r>
              <a:rPr lang="zh-CN" altLang="en-US" sz="2400" b="1" dirty="0">
                <a:latin typeface="Times New Roman" pitchFamily="18" charset="0"/>
              </a:rPr>
              <a:t>：数据载波检测（</a:t>
            </a:r>
            <a:r>
              <a:rPr lang="en-US" altLang="zh-CN" sz="24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</a:rPr>
              <a:t>←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 ）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   “</a:t>
            </a:r>
            <a:r>
              <a:rPr lang="en-US" altLang="zh-CN" sz="2400" b="1" dirty="0">
                <a:latin typeface="Times New Roman" pitchFamily="18" charset="0"/>
              </a:rPr>
              <a:t>1” </a:t>
            </a:r>
            <a:r>
              <a:rPr lang="en-US" altLang="zh-CN" dirty="0">
                <a:latin typeface="+mn-ea"/>
              </a:rPr>
              <a:t>→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本地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DCE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收到远程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DCE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发的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载波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信号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RI</a:t>
            </a:r>
            <a:r>
              <a:rPr lang="zh-CN" altLang="en-US" sz="2400" b="1" dirty="0">
                <a:latin typeface="Times New Roman" pitchFamily="18" charset="0"/>
              </a:rPr>
              <a:t>：振铃指示（</a:t>
            </a:r>
            <a:r>
              <a:rPr lang="en-US" altLang="zh-CN" sz="2400" b="1" dirty="0">
                <a:latin typeface="Times New Roman" pitchFamily="18" charset="0"/>
              </a:rPr>
              <a:t>DTE </a:t>
            </a:r>
            <a:r>
              <a:rPr lang="zh-CN" altLang="en-US" dirty="0">
                <a:latin typeface="+mn-ea"/>
              </a:rPr>
              <a:t>←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DCE</a:t>
            </a:r>
            <a:r>
              <a:rPr lang="zh-CN" altLang="en-US" sz="2400" b="1" dirty="0">
                <a:latin typeface="Times New Roman" pitchFamily="18" charset="0"/>
              </a:rPr>
              <a:t> ）</a:t>
            </a:r>
          </a:p>
          <a:p>
            <a:pPr marL="533400" indent="-533400">
              <a:spcBef>
                <a:spcPts val="100"/>
              </a:spcBef>
              <a:buClr>
                <a:srgbClr val="008000"/>
              </a:buClr>
              <a:buSzTx/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      “</a:t>
            </a:r>
            <a:r>
              <a:rPr lang="en-US" altLang="zh-CN" sz="2400" b="1" dirty="0">
                <a:latin typeface="Times New Roman" pitchFamily="18" charset="0"/>
              </a:rPr>
              <a:t>1” </a:t>
            </a:r>
            <a:r>
              <a:rPr lang="en-US" altLang="zh-CN" dirty="0">
                <a:latin typeface="+mn-ea"/>
              </a:rPr>
              <a:t>→</a:t>
            </a:r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本地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DCE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收到远程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DCE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发的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振铃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信号</a:t>
            </a:r>
            <a:endParaRPr lang="en-US" altLang="zh-CN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0293" name="AutoShape 5"/>
          <p:cNvSpPr>
            <a:spLocks/>
          </p:cNvSpPr>
          <p:nvPr/>
        </p:nvSpPr>
        <p:spPr bwMode="auto">
          <a:xfrm>
            <a:off x="179388" y="1510534"/>
            <a:ext cx="215900" cy="1079500"/>
          </a:xfrm>
          <a:prstGeom prst="leftBrace">
            <a:avLst>
              <a:gd name="adj1" fmla="val 41667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294" name="AutoShape 6"/>
          <p:cNvSpPr>
            <a:spLocks/>
          </p:cNvSpPr>
          <p:nvPr/>
        </p:nvSpPr>
        <p:spPr bwMode="auto">
          <a:xfrm>
            <a:off x="179388" y="3148712"/>
            <a:ext cx="215900" cy="1079500"/>
          </a:xfrm>
          <a:prstGeom prst="leftBrace">
            <a:avLst>
              <a:gd name="adj1" fmla="val 41667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295" name="AutoShape 7"/>
          <p:cNvSpPr>
            <a:spLocks/>
          </p:cNvSpPr>
          <p:nvPr/>
        </p:nvSpPr>
        <p:spPr bwMode="auto">
          <a:xfrm>
            <a:off x="4356100" y="1484158"/>
            <a:ext cx="215900" cy="719137"/>
          </a:xfrm>
          <a:prstGeom prst="leftBrace">
            <a:avLst>
              <a:gd name="adj1" fmla="val 27757"/>
              <a:gd name="adj2" fmla="val 50000"/>
            </a:avLst>
          </a:prstGeom>
          <a:noFill/>
          <a:ln w="28575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297" name="AutoShape 9"/>
          <p:cNvSpPr>
            <a:spLocks/>
          </p:cNvSpPr>
          <p:nvPr/>
        </p:nvSpPr>
        <p:spPr bwMode="auto">
          <a:xfrm>
            <a:off x="3527668" y="1528517"/>
            <a:ext cx="142875" cy="1512887"/>
          </a:xfrm>
          <a:prstGeom prst="rightBracket">
            <a:avLst>
              <a:gd name="adj" fmla="val 88241"/>
            </a:avLst>
          </a:prstGeom>
          <a:noFill/>
          <a:ln w="28575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298" name="AutoShape 10"/>
          <p:cNvSpPr>
            <a:spLocks noChangeArrowheads="1"/>
          </p:cNvSpPr>
          <p:nvPr/>
        </p:nvSpPr>
        <p:spPr bwMode="auto">
          <a:xfrm rot="-1229841">
            <a:off x="3779838" y="1771495"/>
            <a:ext cx="504825" cy="360363"/>
          </a:xfrm>
          <a:prstGeom prst="rightArrow">
            <a:avLst>
              <a:gd name="adj1" fmla="val 58241"/>
              <a:gd name="adj2" fmla="val 60257"/>
            </a:avLst>
          </a:prstGeom>
          <a:solidFill>
            <a:srgbClr val="008000"/>
          </a:solidFill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C750A1-FA1B-498D-BFD6-09CDAC90EB27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1341438"/>
            <a:ext cx="8137525" cy="532765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2"/>
            </a:pPr>
            <a:r>
              <a:rPr lang="zh-CN" altLang="en-US" sz="2800" b="1" dirty="0">
                <a:latin typeface="Times New Roman" pitchFamily="18" charset="0"/>
              </a:rPr>
              <a:t>电平</a:t>
            </a: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AutoNum type="arabicPeriod" startAt="2"/>
            </a:pPr>
            <a:endParaRPr lang="zh-CN" altLang="en-US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     </a:t>
            </a:r>
            <a:r>
              <a:rPr lang="zh-CN" altLang="en-US" sz="2800" b="1" dirty="0" smtClean="0">
                <a:latin typeface="Times New Roman" pitchFamily="18" charset="0"/>
              </a:rPr>
              <a:t>         </a:t>
            </a:r>
            <a:r>
              <a:rPr lang="zh-CN" altLang="en-US" sz="2800" b="1" dirty="0">
                <a:latin typeface="Times New Roman" pitchFamily="18" charset="0"/>
              </a:rPr>
              <a:t>（一般为</a:t>
            </a:r>
            <a:r>
              <a:rPr lang="en-US" altLang="zh-CN" sz="2800" b="1" dirty="0">
                <a:latin typeface="Times New Roman" pitchFamily="18" charset="0"/>
              </a:rPr>
              <a:t>±12V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graphicFrame>
        <p:nvGraphicFramePr>
          <p:cNvPr id="781374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984396"/>
              </p:ext>
            </p:extLst>
          </p:nvPr>
        </p:nvGraphicFramePr>
        <p:xfrm>
          <a:off x="539440" y="2204830"/>
          <a:ext cx="7921492" cy="2834640"/>
        </p:xfrm>
        <a:graphic>
          <a:graphicData uri="http://schemas.openxmlformats.org/drawingml/2006/table">
            <a:tbl>
              <a:tblPr/>
              <a:tblGrid>
                <a:gridCol w="1524000"/>
                <a:gridCol w="3046412"/>
                <a:gridCol w="3351080"/>
              </a:tblGrid>
              <a:tr h="798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数据信号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RxD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TxD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控制信号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RTS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逻辑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－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～－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15V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（传号）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～＋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15V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（接通，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ON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状态）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逻辑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～＋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15V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（空号）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－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～－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15V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（断开，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OFF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状态）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6EDB82-CEAF-414E-B3DC-1E48BC6E9578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785225" cy="532765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与</a:t>
            </a:r>
            <a:r>
              <a:rPr lang="en-US" altLang="zh-CN" sz="2800" b="1" dirty="0">
                <a:latin typeface="Times New Roman" pitchFamily="18" charset="0"/>
              </a:rPr>
              <a:t>TTL</a:t>
            </a:r>
            <a:r>
              <a:rPr lang="zh-CN" altLang="en-US" sz="2800" b="1" dirty="0">
                <a:latin typeface="Times New Roman" pitchFamily="18" charset="0"/>
              </a:rPr>
              <a:t>电平转换</a:t>
            </a:r>
          </a:p>
          <a:p>
            <a:pPr marL="623888" lvl="1" indent="0">
              <a:buSzTx/>
              <a:buFont typeface="Wingdings" pitchFamily="2" charset="2"/>
              <a:buNone/>
            </a:pPr>
            <a:endParaRPr lang="en-US" altLang="zh-CN" b="1" dirty="0">
              <a:latin typeface="Times New Roman" pitchFamily="18" charset="0"/>
            </a:endParaRPr>
          </a:p>
          <a:p>
            <a:pPr marL="623888" lvl="1" indent="0"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TTL </a:t>
            </a:r>
            <a:r>
              <a:rPr lang="en-US" altLang="zh-CN" b="1" dirty="0">
                <a:latin typeface="+mn-ea"/>
              </a:rPr>
              <a:t>→</a:t>
            </a:r>
            <a:r>
              <a:rPr lang="en-US" altLang="zh-CN" b="1" dirty="0">
                <a:latin typeface="Times New Roman" pitchFamily="18" charset="0"/>
              </a:rPr>
              <a:t> RS232C</a:t>
            </a:r>
            <a:r>
              <a:rPr lang="zh-CN" altLang="en-US" b="1" dirty="0">
                <a:latin typeface="Times New Roman" pitchFamily="18" charset="0"/>
              </a:rPr>
              <a:t>：</a:t>
            </a:r>
            <a:r>
              <a:rPr lang="en-US" altLang="zh-CN" b="1" dirty="0">
                <a:latin typeface="Times New Roman" pitchFamily="18" charset="0"/>
              </a:rPr>
              <a:t>MC1488</a:t>
            </a:r>
            <a:r>
              <a:rPr lang="zh-CN" altLang="en-US" b="1" dirty="0">
                <a:latin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</a:rPr>
              <a:t>SN75150</a:t>
            </a:r>
            <a:r>
              <a:rPr lang="zh-CN" altLang="en-US" b="1" dirty="0">
                <a:latin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</a:rPr>
              <a:t>±15V</a:t>
            </a:r>
            <a:r>
              <a:rPr lang="zh-CN" altLang="en-US" b="1" dirty="0">
                <a:latin typeface="Times New Roman" pitchFamily="18" charset="0"/>
              </a:rPr>
              <a:t>供电</a:t>
            </a:r>
          </a:p>
          <a:p>
            <a:pPr marL="623888" lvl="1" indent="0"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RS232C </a:t>
            </a:r>
            <a:r>
              <a:rPr lang="en-US" altLang="zh-CN" b="1" dirty="0">
                <a:latin typeface="+mn-ea"/>
              </a:rPr>
              <a:t>→</a:t>
            </a:r>
            <a:r>
              <a:rPr lang="en-US" altLang="zh-CN" b="1" dirty="0">
                <a:latin typeface="Times New Roman" pitchFamily="18" charset="0"/>
              </a:rPr>
              <a:t> TTL</a:t>
            </a:r>
            <a:r>
              <a:rPr lang="zh-CN" altLang="en-US" b="1" dirty="0">
                <a:latin typeface="Times New Roman" pitchFamily="18" charset="0"/>
              </a:rPr>
              <a:t>：</a:t>
            </a:r>
            <a:r>
              <a:rPr lang="en-US" altLang="zh-CN" b="1" dirty="0">
                <a:latin typeface="Times New Roman" pitchFamily="18" charset="0"/>
              </a:rPr>
              <a:t>MC1489</a:t>
            </a:r>
            <a:r>
              <a:rPr lang="zh-CN" altLang="en-US" b="1" dirty="0">
                <a:latin typeface="Times New Roman" pitchFamily="18" charset="0"/>
              </a:rPr>
              <a:t>，</a:t>
            </a:r>
            <a:r>
              <a:rPr lang="en-US" altLang="zh-CN" b="1" dirty="0">
                <a:latin typeface="Times New Roman" pitchFamily="18" charset="0"/>
              </a:rPr>
              <a:t>SN75154</a:t>
            </a:r>
            <a:r>
              <a:rPr lang="zh-CN" altLang="en-US" b="1" dirty="0">
                <a:latin typeface="Times New Roman" pitchFamily="18" charset="0"/>
              </a:rPr>
              <a:t>，＋</a:t>
            </a:r>
            <a:r>
              <a:rPr lang="en-US" altLang="zh-CN" b="1" dirty="0">
                <a:latin typeface="Times New Roman" pitchFamily="18" charset="0"/>
              </a:rPr>
              <a:t>5V</a:t>
            </a:r>
            <a:r>
              <a:rPr lang="zh-CN" altLang="en-US" b="1" dirty="0">
                <a:latin typeface="Times New Roman" pitchFamily="18" charset="0"/>
              </a:rPr>
              <a:t>供电</a:t>
            </a:r>
          </a:p>
          <a:p>
            <a:pPr marL="623888" lvl="1" indent="0">
              <a:buSzTx/>
              <a:buFont typeface="Wingdings" pitchFamily="2" charset="2"/>
              <a:buNone/>
            </a:pPr>
            <a:endParaRPr lang="zh-CN" altLang="en-US" b="1" dirty="0">
              <a:latin typeface="Times New Roman" pitchFamily="18" charset="0"/>
            </a:endParaRPr>
          </a:p>
          <a:p>
            <a:pPr marL="623888" lvl="1" indent="0">
              <a:buSzTx/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MAX232</a:t>
            </a:r>
            <a:r>
              <a:rPr lang="zh-CN" altLang="en-US" b="1" dirty="0">
                <a:latin typeface="Times New Roman" pitchFamily="18" charset="0"/>
              </a:rPr>
              <a:t>：单＋</a:t>
            </a:r>
            <a:r>
              <a:rPr lang="en-US" altLang="zh-CN" b="1" dirty="0">
                <a:latin typeface="Times New Roman" pitchFamily="18" charset="0"/>
              </a:rPr>
              <a:t>5V</a:t>
            </a:r>
            <a:r>
              <a:rPr lang="zh-CN" altLang="en-US" b="1" dirty="0">
                <a:latin typeface="Times New Roman" pitchFamily="18" charset="0"/>
              </a:rPr>
              <a:t>供电，内部有电压倍增电路</a:t>
            </a:r>
          </a:p>
          <a:p>
            <a:pPr marL="623888" lvl="1" indent="0">
              <a:buSzTx/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                    </a:t>
            </a:r>
            <a:r>
              <a:rPr lang="en-US" altLang="zh-CN" b="1" dirty="0">
                <a:latin typeface="Times New Roman" pitchFamily="18" charset="0"/>
              </a:rPr>
              <a:t>CMOS/TTL </a:t>
            </a:r>
            <a:r>
              <a:rPr lang="en-US" altLang="zh-CN" b="1" spc="-500" dirty="0">
                <a:latin typeface="+mn-ea"/>
              </a:rPr>
              <a:t>←→</a:t>
            </a: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</a:rPr>
              <a:t> RS232C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2359" name="AutoShape 23"/>
          <p:cNvSpPr>
            <a:spLocks/>
          </p:cNvSpPr>
          <p:nvPr/>
        </p:nvSpPr>
        <p:spPr bwMode="auto">
          <a:xfrm>
            <a:off x="611188" y="2420938"/>
            <a:ext cx="215900" cy="936625"/>
          </a:xfrm>
          <a:prstGeom prst="leftBrace">
            <a:avLst>
              <a:gd name="adj1" fmla="val 3615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动作按钮: 信息 7">
            <a:hlinkClick r:id="rId2" action="ppaction://hlinksldjump" highlightClick="1"/>
          </p:cNvPr>
          <p:cNvSpPr/>
          <p:nvPr/>
        </p:nvSpPr>
        <p:spPr bwMode="auto">
          <a:xfrm>
            <a:off x="8286776" y="5715016"/>
            <a:ext cx="571504" cy="571504"/>
          </a:xfrm>
          <a:prstGeom prst="actionButtonInformatio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73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14898"/>
            <a:ext cx="8072494" cy="63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6EDB82-CEAF-414E-B3DC-1E48BC6E9578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8596" y="285728"/>
            <a:ext cx="2071702" cy="571504"/>
          </a:xfrm>
        </p:spPr>
        <p:txBody>
          <a:bodyPr/>
          <a:lstStyle/>
          <a:p>
            <a:pPr marL="3175" lvl="1" indent="0" algn="ctr">
              <a:buSzTx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</a:rPr>
              <a:t>MAX232</a:t>
            </a:r>
            <a:endParaRPr lang="en-US" altLang="zh-CN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9" name="动作按钮: 上一张 8">
            <a:hlinkClick r:id="" action="ppaction://hlinkshowjump?jump=lastslideviewed" highlightClick="1"/>
          </p:cNvPr>
          <p:cNvSpPr/>
          <p:nvPr/>
        </p:nvSpPr>
        <p:spPr bwMode="auto">
          <a:xfrm>
            <a:off x="8286776" y="5715016"/>
            <a:ext cx="571504" cy="571504"/>
          </a:xfrm>
          <a:prstGeom prst="actionButtonRetur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B8562-3F58-47F9-AC98-3C2E54DF99CB}" type="slidenum">
              <a:rPr lang="zh-CN" altLang="en-US">
                <a:solidFill>
                  <a:srgbClr val="000000"/>
                </a:solidFill>
              </a:rPr>
              <a:pPr/>
              <a:t>76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55470" y="1844780"/>
            <a:ext cx="7633060" cy="4583434"/>
          </a:xfrm>
        </p:spPr>
        <p:txBody>
          <a:bodyPr/>
          <a:lstStyle/>
          <a:p>
            <a:pPr marL="514350" indent="-514350">
              <a:buClr>
                <a:srgbClr val="0000FF"/>
              </a:buClr>
              <a:buSzPct val="100000"/>
              <a:buFont typeface="+mj-ea"/>
              <a:buAutoNum type="circleNumDbPlain"/>
            </a:pPr>
            <a:r>
              <a:rPr lang="en-US" altLang="zh-CN" dirty="0" smtClean="0"/>
              <a:t>DTE</a:t>
            </a:r>
            <a:r>
              <a:rPr lang="zh-CN" altLang="zh-CN" dirty="0"/>
              <a:t>发送数据终端准备</a:t>
            </a:r>
            <a:r>
              <a:rPr lang="zh-CN" altLang="zh-CN" dirty="0" smtClean="0"/>
              <a:t>信号</a:t>
            </a:r>
            <a:r>
              <a:rPr lang="en-US" altLang="zh-CN" dirty="0" smtClean="0">
                <a:solidFill>
                  <a:srgbClr val="FF0000"/>
                </a:solidFill>
              </a:rPr>
              <a:t>DTR</a:t>
            </a:r>
            <a:r>
              <a:rPr lang="zh-CN" altLang="zh-CN" dirty="0" smtClean="0"/>
              <a:t>给</a:t>
            </a:r>
            <a:r>
              <a:rPr lang="en-US" altLang="zh-CN" dirty="0"/>
              <a:t>DCE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通知</a:t>
            </a:r>
            <a:r>
              <a:rPr lang="en-US" altLang="zh-CN" dirty="0"/>
              <a:t>DCE</a:t>
            </a:r>
            <a:r>
              <a:rPr lang="zh-CN" altLang="zh-CN" dirty="0"/>
              <a:t>希望建立连接。</a:t>
            </a:r>
          </a:p>
          <a:p>
            <a:pPr marL="514350" indent="-514350">
              <a:buClr>
                <a:srgbClr val="0000FF"/>
              </a:buClr>
              <a:buSzPct val="100000"/>
              <a:buFont typeface="+mj-ea"/>
              <a:buAutoNum type="circleNumDbPlain"/>
            </a:pPr>
            <a:r>
              <a:rPr lang="en-US" altLang="zh-CN" dirty="0" smtClean="0"/>
              <a:t>DCE</a:t>
            </a:r>
            <a:r>
              <a:rPr lang="zh-CN" altLang="zh-CN" dirty="0"/>
              <a:t>发送数据准备就绪</a:t>
            </a:r>
            <a:r>
              <a:rPr lang="zh-CN" altLang="zh-CN" dirty="0" smtClean="0"/>
              <a:t>信号</a:t>
            </a:r>
            <a:r>
              <a:rPr lang="en-US" altLang="zh-CN" dirty="0" smtClean="0">
                <a:solidFill>
                  <a:srgbClr val="FF0000"/>
                </a:solidFill>
              </a:rPr>
              <a:t>DSR</a:t>
            </a:r>
            <a:r>
              <a:rPr lang="zh-CN" altLang="zh-CN" dirty="0" smtClean="0"/>
              <a:t>给</a:t>
            </a:r>
            <a:r>
              <a:rPr lang="en-US" altLang="zh-CN" dirty="0"/>
              <a:t>DTE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通知</a:t>
            </a:r>
            <a:r>
              <a:rPr lang="en-US" altLang="zh-CN" dirty="0"/>
              <a:t>DTE</a:t>
            </a:r>
            <a:r>
              <a:rPr lang="zh-CN" altLang="zh-CN" dirty="0"/>
              <a:t>连接已建立。</a:t>
            </a:r>
          </a:p>
          <a:p>
            <a:pPr marL="514350" indent="-514350">
              <a:buClr>
                <a:srgbClr val="0000FF"/>
              </a:buClr>
              <a:buSzPct val="100000"/>
              <a:buFont typeface="+mj-ea"/>
              <a:buAutoNum type="circleNumDbPlain"/>
            </a:pPr>
            <a:r>
              <a:rPr lang="en-US" altLang="zh-CN" dirty="0" smtClean="0"/>
              <a:t>DTE</a:t>
            </a:r>
            <a:r>
              <a:rPr lang="zh-CN" altLang="zh-CN" dirty="0"/>
              <a:t>发送请求发送</a:t>
            </a:r>
            <a:r>
              <a:rPr lang="zh-CN" altLang="zh-CN" dirty="0" smtClean="0"/>
              <a:t>信号</a:t>
            </a:r>
            <a:r>
              <a:rPr lang="en-US" altLang="zh-CN" dirty="0" smtClean="0">
                <a:solidFill>
                  <a:srgbClr val="FF0000"/>
                </a:solidFill>
              </a:rPr>
              <a:t>RTS</a:t>
            </a:r>
            <a:r>
              <a:rPr lang="zh-CN" altLang="zh-CN" dirty="0" smtClean="0"/>
              <a:t>给</a:t>
            </a:r>
            <a:r>
              <a:rPr lang="en-US" altLang="zh-CN" dirty="0"/>
              <a:t>DCE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通知</a:t>
            </a:r>
            <a:r>
              <a:rPr lang="en-US" altLang="zh-CN" dirty="0"/>
              <a:t>DCE</a:t>
            </a:r>
            <a:r>
              <a:rPr lang="zh-CN" altLang="zh-CN" dirty="0"/>
              <a:t>有数据要发送。</a:t>
            </a:r>
          </a:p>
          <a:p>
            <a:pPr marL="514350" indent="-514350">
              <a:buClr>
                <a:srgbClr val="0000FF"/>
              </a:buClr>
              <a:buSzPct val="100000"/>
              <a:buFont typeface="+mj-ea"/>
              <a:buAutoNum type="circleNumDbPlain"/>
            </a:pPr>
            <a:r>
              <a:rPr lang="en-US" altLang="zh-CN" dirty="0" smtClean="0"/>
              <a:t>DCE</a:t>
            </a:r>
            <a:r>
              <a:rPr lang="zh-CN" altLang="zh-CN" dirty="0"/>
              <a:t>发送允许发送</a:t>
            </a:r>
            <a:r>
              <a:rPr lang="zh-CN" altLang="zh-CN" dirty="0" smtClean="0"/>
              <a:t>信号</a:t>
            </a:r>
            <a:r>
              <a:rPr lang="en-US" altLang="zh-CN" dirty="0" smtClean="0">
                <a:solidFill>
                  <a:srgbClr val="FF0000"/>
                </a:solidFill>
              </a:rPr>
              <a:t>CTS</a:t>
            </a:r>
            <a:r>
              <a:rPr lang="zh-CN" altLang="zh-CN" dirty="0" smtClean="0"/>
              <a:t>给</a:t>
            </a:r>
            <a:r>
              <a:rPr lang="en-US" altLang="zh-CN" dirty="0"/>
              <a:t>DTE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通知</a:t>
            </a:r>
            <a:r>
              <a:rPr lang="en-US" altLang="zh-CN" dirty="0"/>
              <a:t>DTE</a:t>
            </a:r>
            <a:r>
              <a:rPr lang="zh-CN" altLang="zh-CN" dirty="0"/>
              <a:t>可以开始传输数据。</a:t>
            </a:r>
          </a:p>
          <a:p>
            <a:pPr marL="514350" indent="-514350">
              <a:buClr>
                <a:srgbClr val="0000FF"/>
              </a:buClr>
              <a:buSzPct val="100000"/>
              <a:buFont typeface="+mj-ea"/>
              <a:buAutoNum type="circleNumDbPlain"/>
            </a:pPr>
            <a:r>
              <a:rPr lang="en-US" altLang="zh-CN" dirty="0" smtClean="0"/>
              <a:t>DTE</a:t>
            </a:r>
            <a:r>
              <a:rPr lang="zh-CN" altLang="zh-CN" dirty="0"/>
              <a:t>通过</a:t>
            </a:r>
            <a:r>
              <a:rPr lang="en-US" altLang="zh-CN" dirty="0" err="1" smtClean="0">
                <a:solidFill>
                  <a:srgbClr val="CC0099"/>
                </a:solidFill>
              </a:rPr>
              <a:t>TxD</a:t>
            </a:r>
            <a:r>
              <a:rPr lang="zh-CN" altLang="zh-CN" dirty="0"/>
              <a:t>引脚发送数据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DCE</a:t>
            </a:r>
            <a:r>
              <a:rPr lang="zh-CN" altLang="zh-CN" dirty="0"/>
              <a:t>通过</a:t>
            </a:r>
            <a:r>
              <a:rPr lang="en-US" altLang="zh-CN" dirty="0" err="1" smtClean="0">
                <a:solidFill>
                  <a:srgbClr val="CC0099"/>
                </a:solidFill>
              </a:rPr>
              <a:t>RxD</a:t>
            </a:r>
            <a:r>
              <a:rPr lang="zh-CN" altLang="zh-CN" dirty="0"/>
              <a:t>引脚接收数据。</a:t>
            </a:r>
            <a:endParaRPr lang="zh-CN" altLang="en-US" dirty="0"/>
          </a:p>
        </p:txBody>
      </p:sp>
      <p:sp>
        <p:nvSpPr>
          <p:cNvPr id="8" name="内容占位符 1"/>
          <p:cNvSpPr txBox="1">
            <a:spLocks/>
          </p:cNvSpPr>
          <p:nvPr/>
        </p:nvSpPr>
        <p:spPr bwMode="auto">
          <a:xfrm>
            <a:off x="755470" y="1365316"/>
            <a:ext cx="7633060" cy="551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fontAlgn="base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1755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632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43510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79387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anose="05000000000000000000" pitchFamily="2" charset="2"/>
              <a:buChar char="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rgbClr val="00007D"/>
              </a:buClr>
              <a:buFont typeface="Wingdings" pitchFamily="2" charset="2"/>
              <a:buNone/>
            </a:pPr>
            <a:r>
              <a:rPr lang="en-US" altLang="zh-CN" kern="0" dirty="0" smtClean="0">
                <a:solidFill>
                  <a:srgbClr val="000000"/>
                </a:solidFill>
              </a:rPr>
              <a:t>DTE</a:t>
            </a:r>
            <a:r>
              <a:rPr lang="zh-CN" altLang="zh-CN" kern="0" dirty="0" smtClean="0">
                <a:solidFill>
                  <a:srgbClr val="000000"/>
                </a:solidFill>
              </a:rPr>
              <a:t>和</a:t>
            </a:r>
            <a:r>
              <a:rPr lang="en-US" altLang="zh-CN" kern="0" dirty="0" smtClean="0">
                <a:solidFill>
                  <a:srgbClr val="000000"/>
                </a:solidFill>
              </a:rPr>
              <a:t>DCE</a:t>
            </a:r>
            <a:r>
              <a:rPr lang="zh-CN" altLang="zh-CN" kern="0" dirty="0" smtClean="0">
                <a:solidFill>
                  <a:srgbClr val="000000"/>
                </a:solidFill>
              </a:rPr>
              <a:t>之间的通信可简单描述为：</a:t>
            </a:r>
            <a:endParaRPr lang="zh-CN" altLang="en-US" kern="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</p:spTree>
    <p:extLst>
      <p:ext uri="{BB962C8B-B14F-4D97-AF65-F5344CB8AC3E}">
        <p14:creationId xmlns:p14="http://schemas.microsoft.com/office/powerpoint/2010/main" val="38361050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B8562-3F58-47F9-AC98-3C2E54DF99CB}" type="slidenum">
              <a:rPr lang="zh-CN" altLang="en-US">
                <a:solidFill>
                  <a:srgbClr val="000000"/>
                </a:solidFill>
              </a:rPr>
              <a:pPr/>
              <a:t>77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1449" y="836640"/>
            <a:ext cx="8281151" cy="50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二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电气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特性、引脚功能：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25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/9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针 </a:t>
            </a:r>
            <a:r>
              <a:rPr lang="en-US" altLang="zh-CN" sz="2800" b="1" dirty="0">
                <a:solidFill>
                  <a:srgbClr val="FF6600"/>
                </a:solidFill>
                <a:ea typeface="黑体" pitchFamily="2" charset="-122"/>
              </a:rPr>
              <a:t>D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型连接器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556740"/>
            <a:ext cx="8641200" cy="151221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【</a:t>
            </a:r>
            <a:r>
              <a:rPr kumimoji="1" lang="zh-CN" altLang="en-US" dirty="0"/>
              <a:t>例</a:t>
            </a:r>
            <a:r>
              <a:rPr kumimoji="1" lang="en-US" altLang="zh-CN" dirty="0" smtClean="0"/>
              <a:t>】</a:t>
            </a:r>
            <a:r>
              <a:rPr kumimoji="1" lang="zh-CN" altLang="en-US" dirty="0"/>
              <a:t>信息格式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传送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r>
              <a:rPr kumimoji="1" lang="zh-CN" altLang="en-US" dirty="0" smtClean="0">
                <a:latin typeface="宋体"/>
              </a:rPr>
              <a:t>“</a:t>
            </a:r>
            <a:r>
              <a:rPr kumimoji="1" lang="en-US" altLang="zh-CN" dirty="0" smtClean="0"/>
              <a:t>C</a:t>
            </a:r>
            <a:r>
              <a:rPr kumimoji="1" lang="en-US" altLang="zh-CN" dirty="0" smtClean="0">
                <a:latin typeface="宋体"/>
              </a:rPr>
              <a:t>”</a:t>
            </a:r>
            <a:r>
              <a:rPr kumimoji="1" lang="en-US" altLang="zh-CN" dirty="0" smtClean="0">
                <a:latin typeface="+mn-ea"/>
              </a:rPr>
              <a:t>(</a:t>
            </a:r>
            <a:r>
              <a:rPr kumimoji="1" lang="en-US" altLang="zh-CN" dirty="0" smtClean="0"/>
              <a:t>43H</a:t>
            </a:r>
            <a:r>
              <a:rPr kumimoji="1" lang="en-US" altLang="zh-CN" dirty="0" smtClean="0">
                <a:latin typeface="+mn-ea"/>
              </a:rPr>
              <a:t>)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奇校验</a:t>
            </a:r>
            <a:r>
              <a:rPr kumimoji="1" lang="zh-CN" altLang="en-US" dirty="0"/>
              <a:t>、二位停止位：</a:t>
            </a:r>
          </a:p>
          <a:p>
            <a:endParaRPr lang="zh-CN" altLang="en-US" dirty="0"/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19763"/>
              </p:ext>
            </p:extLst>
          </p:nvPr>
        </p:nvGraphicFramePr>
        <p:xfrm>
          <a:off x="1742606" y="3741320"/>
          <a:ext cx="6410325" cy="518160"/>
        </p:xfrm>
        <a:graphic>
          <a:graphicData uri="http://schemas.openxmlformats.org/drawingml/2006/table">
            <a:tbl>
              <a:tblPr/>
              <a:tblGrid>
                <a:gridCol w="492125"/>
                <a:gridCol w="493712"/>
                <a:gridCol w="493713"/>
                <a:gridCol w="493712"/>
                <a:gridCol w="492125"/>
                <a:gridCol w="492125"/>
                <a:gridCol w="495300"/>
                <a:gridCol w="492125"/>
                <a:gridCol w="492125"/>
                <a:gridCol w="493713"/>
                <a:gridCol w="493712"/>
                <a:gridCol w="493713"/>
                <a:gridCol w="492125"/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1725022" y="4246145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" name="Line 47"/>
          <p:cNvSpPr>
            <a:spLocks noChangeShapeType="1"/>
          </p:cNvSpPr>
          <p:nvPr/>
        </p:nvSpPr>
        <p:spPr bwMode="auto">
          <a:xfrm flipV="1">
            <a:off x="2229847" y="3741320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 flipV="1">
            <a:off x="2229847" y="3741320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2733084" y="3741320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50"/>
          <p:cNvSpPr>
            <a:spLocks noChangeShapeType="1"/>
          </p:cNvSpPr>
          <p:nvPr/>
        </p:nvSpPr>
        <p:spPr bwMode="auto">
          <a:xfrm flipV="1">
            <a:off x="2733084" y="4246145"/>
            <a:ext cx="98184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51"/>
          <p:cNvSpPr>
            <a:spLocks noChangeShapeType="1"/>
          </p:cNvSpPr>
          <p:nvPr/>
        </p:nvSpPr>
        <p:spPr bwMode="auto">
          <a:xfrm flipV="1">
            <a:off x="3714926" y="3741320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52"/>
          <p:cNvSpPr>
            <a:spLocks noChangeShapeType="1"/>
          </p:cNvSpPr>
          <p:nvPr/>
        </p:nvSpPr>
        <p:spPr bwMode="auto">
          <a:xfrm flipV="1">
            <a:off x="3714926" y="3741320"/>
            <a:ext cx="197090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53"/>
          <p:cNvSpPr>
            <a:spLocks noChangeShapeType="1"/>
          </p:cNvSpPr>
          <p:nvPr/>
        </p:nvSpPr>
        <p:spPr bwMode="auto">
          <a:xfrm>
            <a:off x="5685834" y="3741320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54"/>
          <p:cNvSpPr>
            <a:spLocks noChangeShapeType="1"/>
          </p:cNvSpPr>
          <p:nvPr/>
        </p:nvSpPr>
        <p:spPr bwMode="auto">
          <a:xfrm flipV="1">
            <a:off x="6676110" y="4246145"/>
            <a:ext cx="142695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2" name="Text Box 55"/>
          <p:cNvSpPr txBox="1">
            <a:spLocks noChangeArrowheads="1"/>
          </p:cNvSpPr>
          <p:nvPr/>
        </p:nvSpPr>
        <p:spPr bwMode="auto">
          <a:xfrm>
            <a:off x="1526706" y="4579520"/>
            <a:ext cx="8636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启动</a:t>
            </a:r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 flipV="1">
            <a:off x="2247431" y="4315995"/>
            <a:ext cx="215900" cy="3603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Text Box 57"/>
          <p:cNvSpPr txBox="1">
            <a:spLocks noChangeArrowheads="1"/>
          </p:cNvSpPr>
          <p:nvPr/>
        </p:nvSpPr>
        <p:spPr bwMode="auto">
          <a:xfrm>
            <a:off x="6206656" y="4173120"/>
            <a:ext cx="504825" cy="1200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FF0000"/>
                </a:solidFill>
              </a:rPr>
              <a:t>奇校验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Text Box 58"/>
          <p:cNvSpPr txBox="1">
            <a:spLocks noChangeArrowheads="1"/>
          </p:cNvSpPr>
          <p:nvPr/>
        </p:nvSpPr>
        <p:spPr bwMode="auto">
          <a:xfrm>
            <a:off x="6711481" y="4173120"/>
            <a:ext cx="504825" cy="1200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停止位</a:t>
            </a:r>
          </a:p>
        </p:txBody>
      </p:sp>
      <p:sp>
        <p:nvSpPr>
          <p:cNvPr id="26" name="Text Box 59"/>
          <p:cNvSpPr txBox="1">
            <a:spLocks noChangeArrowheads="1"/>
          </p:cNvSpPr>
          <p:nvPr/>
        </p:nvSpPr>
        <p:spPr bwMode="auto">
          <a:xfrm>
            <a:off x="7143281" y="4173120"/>
            <a:ext cx="504825" cy="1200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</a:rPr>
              <a:t>停止位</a:t>
            </a:r>
          </a:p>
        </p:txBody>
      </p:sp>
      <p:sp>
        <p:nvSpPr>
          <p:cNvPr id="27" name="Text Box 60"/>
          <p:cNvSpPr txBox="1">
            <a:spLocks noChangeArrowheads="1"/>
          </p:cNvSpPr>
          <p:nvPr/>
        </p:nvSpPr>
        <p:spPr bwMode="auto">
          <a:xfrm>
            <a:off x="2606206" y="4568408"/>
            <a:ext cx="8636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</a:rPr>
              <a:t>低位</a:t>
            </a:r>
          </a:p>
        </p:txBody>
      </p:sp>
      <p:sp>
        <p:nvSpPr>
          <p:cNvPr id="28" name="Text Box 61"/>
          <p:cNvSpPr txBox="1">
            <a:spLocks noChangeArrowheads="1"/>
          </p:cNvSpPr>
          <p:nvPr/>
        </p:nvSpPr>
        <p:spPr bwMode="auto">
          <a:xfrm>
            <a:off x="5271618" y="4543008"/>
            <a:ext cx="8636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高位</a:t>
            </a:r>
          </a:p>
        </p:txBody>
      </p:sp>
      <p:sp>
        <p:nvSpPr>
          <p:cNvPr id="29" name="Line 62"/>
          <p:cNvSpPr>
            <a:spLocks noChangeShapeType="1"/>
          </p:cNvSpPr>
          <p:nvPr/>
        </p:nvSpPr>
        <p:spPr bwMode="auto">
          <a:xfrm>
            <a:off x="2966568" y="4281070"/>
            <a:ext cx="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0" name="Line 63"/>
          <p:cNvSpPr>
            <a:spLocks noChangeShapeType="1"/>
          </p:cNvSpPr>
          <p:nvPr/>
        </p:nvSpPr>
        <p:spPr bwMode="auto">
          <a:xfrm flipH="1">
            <a:off x="5703418" y="4281070"/>
            <a:ext cx="215900" cy="3603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1" name="Line 53"/>
          <p:cNvSpPr>
            <a:spLocks noChangeShapeType="1"/>
          </p:cNvSpPr>
          <p:nvPr/>
        </p:nvSpPr>
        <p:spPr bwMode="auto">
          <a:xfrm>
            <a:off x="6189072" y="3741320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" name="Line 53"/>
          <p:cNvSpPr>
            <a:spLocks noChangeShapeType="1"/>
          </p:cNvSpPr>
          <p:nvPr/>
        </p:nvSpPr>
        <p:spPr bwMode="auto">
          <a:xfrm>
            <a:off x="6676110" y="3741320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3" name="Line 54"/>
          <p:cNvSpPr>
            <a:spLocks noChangeShapeType="1"/>
          </p:cNvSpPr>
          <p:nvPr/>
        </p:nvSpPr>
        <p:spPr bwMode="auto">
          <a:xfrm flipV="1">
            <a:off x="6189072" y="3741320"/>
            <a:ext cx="4870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34" name="Line 54"/>
          <p:cNvSpPr>
            <a:spLocks noChangeShapeType="1"/>
          </p:cNvSpPr>
          <p:nvPr/>
        </p:nvSpPr>
        <p:spPr bwMode="auto">
          <a:xfrm flipV="1">
            <a:off x="5685834" y="4246145"/>
            <a:ext cx="5032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35" name="Text Box 61"/>
          <p:cNvSpPr txBox="1">
            <a:spLocks noChangeArrowheads="1"/>
          </p:cNvSpPr>
          <p:nvPr/>
        </p:nvSpPr>
        <p:spPr bwMode="auto">
          <a:xfrm>
            <a:off x="803891" y="3819405"/>
            <a:ext cx="141215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8000"/>
                </a:solidFill>
              </a:rPr>
              <a:t>空闲状态</a:t>
            </a:r>
            <a:endParaRPr lang="zh-CN" altLang="en-US" sz="2400" b="1" dirty="0">
              <a:solidFill>
                <a:srgbClr val="008000"/>
              </a:solidFill>
            </a:endParaRPr>
          </a:p>
        </p:txBody>
      </p:sp>
      <p:sp>
        <p:nvSpPr>
          <p:cNvPr id="36" name="Text Box 61"/>
          <p:cNvSpPr txBox="1">
            <a:spLocks noChangeArrowheads="1"/>
          </p:cNvSpPr>
          <p:nvPr/>
        </p:nvSpPr>
        <p:spPr bwMode="auto">
          <a:xfrm>
            <a:off x="7624470" y="3819405"/>
            <a:ext cx="141215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8000"/>
                </a:solidFill>
              </a:rPr>
              <a:t>空闲状态</a:t>
            </a:r>
            <a:endParaRPr lang="zh-CN" altLang="en-US" sz="2400" b="1" dirty="0">
              <a:solidFill>
                <a:srgbClr val="008000"/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 bwMode="auto">
          <a:xfrm>
            <a:off x="899490" y="3741320"/>
            <a:ext cx="1224170" cy="0"/>
          </a:xfrm>
          <a:prstGeom prst="line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lg"/>
            <a:tailEnd type="none" w="med" len="lg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899490" y="4246145"/>
            <a:ext cx="720100" cy="0"/>
          </a:xfrm>
          <a:prstGeom prst="line">
            <a:avLst/>
          </a:prstGeom>
          <a:noFill/>
          <a:ln w="19050" cap="flat" cmpd="sng" algn="ctr">
            <a:solidFill>
              <a:srgbClr val="FF6600"/>
            </a:solidFill>
            <a:prstDash val="dash"/>
            <a:round/>
            <a:headEnd type="none" w="med" len="lg"/>
            <a:tailEnd type="none" w="med" len="lg"/>
          </a:ln>
          <a:effectLst/>
        </p:spPr>
      </p:cxnSp>
      <p:sp>
        <p:nvSpPr>
          <p:cNvPr id="43" name="Text Box 55"/>
          <p:cNvSpPr txBox="1">
            <a:spLocks noChangeArrowheads="1"/>
          </p:cNvSpPr>
          <p:nvPr/>
        </p:nvSpPr>
        <p:spPr bwMode="auto">
          <a:xfrm>
            <a:off x="58774" y="3527477"/>
            <a:ext cx="1346211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+12V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Box 55"/>
          <p:cNvSpPr txBox="1">
            <a:spLocks noChangeArrowheads="1"/>
          </p:cNvSpPr>
          <p:nvPr/>
        </p:nvSpPr>
        <p:spPr bwMode="auto">
          <a:xfrm>
            <a:off x="58774" y="4005080"/>
            <a:ext cx="1346211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12V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0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B8562-3F58-47F9-AC98-3C2E54DF99CB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980660"/>
            <a:ext cx="8569325" cy="1583492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/>
            </a:pPr>
            <a:r>
              <a:rPr lang="zh-CN" altLang="en-US" sz="2800" b="1" dirty="0">
                <a:latin typeface="Times New Roman" pitchFamily="18" charset="0"/>
              </a:rPr>
              <a:t>使用</a:t>
            </a:r>
            <a:r>
              <a:rPr lang="en-US" altLang="zh-CN" sz="2800" b="1" dirty="0">
                <a:latin typeface="Times New Roman" pitchFamily="18" charset="0"/>
              </a:rPr>
              <a:t>Modem</a:t>
            </a:r>
            <a:r>
              <a:rPr lang="zh-CN" altLang="en-US" sz="2800" b="1" dirty="0">
                <a:latin typeface="Times New Roman" pitchFamily="18" charset="0"/>
              </a:rPr>
              <a:t>连接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电缆信号一一对应，共</a:t>
            </a:r>
            <a:r>
              <a:rPr lang="en-US" altLang="zh-CN" sz="2800" b="1" dirty="0">
                <a:latin typeface="Times New Roman" pitchFamily="18" charset="0"/>
              </a:rPr>
              <a:t>10</a:t>
            </a:r>
            <a:r>
              <a:rPr lang="zh-CN" altLang="en-US" sz="2800" b="1" dirty="0">
                <a:latin typeface="Times New Roman" pitchFamily="18" charset="0"/>
              </a:rPr>
              <a:t>线。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（保护地、信号地、</a:t>
            </a:r>
            <a:r>
              <a:rPr lang="en-US" altLang="zh-CN" sz="2800" b="1" dirty="0">
                <a:latin typeface="Times New Roman" pitchFamily="18" charset="0"/>
              </a:rPr>
              <a:t>……</a:t>
            </a:r>
            <a:r>
              <a:rPr lang="zh-CN" altLang="en-US" sz="2800" b="1" dirty="0" smtClean="0">
                <a:latin typeface="Times New Roman" pitchFamily="18" charset="0"/>
              </a:rPr>
              <a:t>）</a:t>
            </a:r>
            <a:endParaRPr lang="zh-CN" altLang="en-US" sz="2800" b="1" dirty="0">
              <a:latin typeface="Times New Roman" pitchFamily="18" charset="0"/>
            </a:endParaRP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3364" name="Rectangle 4"/>
          <p:cNvSpPr>
            <a:spLocks noChangeArrowheads="1"/>
          </p:cNvSpPr>
          <p:nvPr/>
        </p:nvSpPr>
        <p:spPr bwMode="auto">
          <a:xfrm>
            <a:off x="5116840" y="331788"/>
            <a:ext cx="352919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三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RS-232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的应用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070307"/>
              </p:ext>
            </p:extLst>
          </p:nvPr>
        </p:nvGraphicFramePr>
        <p:xfrm>
          <a:off x="178505" y="2924930"/>
          <a:ext cx="8786105" cy="233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21" name="Visio" r:id="rId4" imgW="5438857" imgH="1447740" progId="Visio.Drawing.15">
                  <p:embed/>
                </p:oleObj>
              </mc:Choice>
              <mc:Fallback>
                <p:oleObj name="Visio" r:id="rId4" imgW="5438857" imgH="1447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505" y="2924930"/>
                        <a:ext cx="8786105" cy="233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B8562-3F58-47F9-AC98-3C2E54DF99CB}" type="slidenum">
              <a:rPr lang="zh-CN" altLang="en-US"/>
              <a:pPr/>
              <a:t>79</a:t>
            </a:fld>
            <a:endParaRPr lang="en-US" altLang="zh-CN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980660"/>
            <a:ext cx="8569325" cy="647362"/>
          </a:xfrm>
        </p:spPr>
        <p:txBody>
          <a:bodyPr/>
          <a:lstStyle/>
          <a:p>
            <a:pPr marL="447675" indent="-447675">
              <a:buSzTx/>
              <a:buFont typeface="+mj-lt"/>
              <a:buAutoNum type="arabicPeriod" startAt="2"/>
            </a:pPr>
            <a:r>
              <a:rPr lang="zh-CN" altLang="en-US" sz="2800" b="1" dirty="0" smtClean="0">
                <a:latin typeface="Times New Roman" pitchFamily="18" charset="0"/>
              </a:rPr>
              <a:t>软硬件</a:t>
            </a:r>
            <a:r>
              <a:rPr lang="zh-CN" altLang="en-US" sz="2800" b="1" dirty="0">
                <a:latin typeface="Times New Roman" pitchFamily="18" charset="0"/>
              </a:rPr>
              <a:t>系统调试：控制台、超级终端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3364" name="Rectangle 4"/>
          <p:cNvSpPr>
            <a:spLocks noChangeArrowheads="1"/>
          </p:cNvSpPr>
          <p:nvPr/>
        </p:nvSpPr>
        <p:spPr bwMode="auto">
          <a:xfrm>
            <a:off x="5116840" y="331788"/>
            <a:ext cx="352919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三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RS-232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的应用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9292" y="1566843"/>
            <a:ext cx="7000953" cy="51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72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D7CC95-A06B-4371-AE9B-3F7236926CAE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4.2</a:t>
            </a:r>
            <a:r>
              <a:rPr lang="en-US" altLang="zh-CN" dirty="0" smtClean="0">
                <a:ea typeface="黑体" pitchFamily="2" charset="-122"/>
              </a:rPr>
              <a:t>.1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  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内总线 	</a:t>
            </a:r>
            <a:r>
              <a:rPr lang="zh-CN" altLang="en-US" sz="2800" b="1" dirty="0" smtClean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sz="2800" b="1" dirty="0" smtClean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sz="2800" b="1" dirty="0" smtClean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747531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875" y="1340710"/>
            <a:ext cx="2686050" cy="28860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747532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325" y="1629635"/>
            <a:ext cx="2981325" cy="25527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747533" name="Text Box 13"/>
          <p:cNvSpPr txBox="1">
            <a:spLocks noChangeArrowheads="1"/>
          </p:cNvSpPr>
          <p:nvPr/>
        </p:nvSpPr>
        <p:spPr bwMode="auto">
          <a:xfrm>
            <a:off x="1806575" y="4220538"/>
            <a:ext cx="1296988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</a:rPr>
              <a:t>Baby AT</a:t>
            </a:r>
          </a:p>
        </p:txBody>
      </p:sp>
      <p:sp>
        <p:nvSpPr>
          <p:cNvPr id="747534" name="Text Box 14"/>
          <p:cNvSpPr txBox="1">
            <a:spLocks noChangeArrowheads="1"/>
          </p:cNvSpPr>
          <p:nvPr/>
        </p:nvSpPr>
        <p:spPr bwMode="auto">
          <a:xfrm>
            <a:off x="5910263" y="4149100"/>
            <a:ext cx="8636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</a:rPr>
              <a:t>ATX</a:t>
            </a:r>
          </a:p>
        </p:txBody>
      </p:sp>
      <p:sp>
        <p:nvSpPr>
          <p:cNvPr id="747535" name="AutoShape 15"/>
          <p:cNvSpPr>
            <a:spLocks noChangeArrowheads="1"/>
          </p:cNvSpPr>
          <p:nvPr/>
        </p:nvSpPr>
        <p:spPr bwMode="auto">
          <a:xfrm>
            <a:off x="1119188" y="1591535"/>
            <a:ext cx="798512" cy="1909763"/>
          </a:xfrm>
          <a:prstGeom prst="roundRect">
            <a:avLst>
              <a:gd name="adj" fmla="val 30509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536" name="Rectangle 16"/>
          <p:cNvSpPr>
            <a:spLocks noChangeArrowheads="1"/>
          </p:cNvSpPr>
          <p:nvPr/>
        </p:nvSpPr>
        <p:spPr bwMode="auto">
          <a:xfrm>
            <a:off x="3203575" y="765175"/>
            <a:ext cx="56165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I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ndustry 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S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tandard </a:t>
            </a:r>
            <a:r>
              <a:rPr lang="en-US" altLang="zh-CN" sz="2800" b="1">
                <a:solidFill>
                  <a:srgbClr val="FF0000"/>
                </a:solidFill>
                <a:ea typeface="黑体" pitchFamily="2" charset="-122"/>
              </a:rPr>
              <a:t>A</a:t>
            </a:r>
            <a:r>
              <a:rPr lang="en-US" altLang="zh-CN" sz="2800" b="1">
                <a:solidFill>
                  <a:schemeClr val="bg2"/>
                </a:solidFill>
                <a:ea typeface="黑体" pitchFamily="2" charset="-122"/>
              </a:rPr>
              <a:t>rchitecture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323410" y="4653170"/>
            <a:ext cx="8641200" cy="1721810"/>
          </a:xfrm>
        </p:spPr>
        <p:txBody>
          <a:bodyPr/>
          <a:lstStyle/>
          <a:p>
            <a:r>
              <a:rPr lang="en-US" altLang="zh-CN" sz="2400" dirty="0" smtClean="0"/>
              <a:t>1981</a:t>
            </a:r>
            <a:r>
              <a:rPr lang="zh-CN" altLang="en-US" sz="2400" dirty="0" smtClean="0"/>
              <a:t>年，</a:t>
            </a:r>
            <a:r>
              <a:rPr lang="en-US" altLang="zh-CN" sz="2400" dirty="0" smtClean="0"/>
              <a:t>IBM PC/XT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位</a:t>
            </a:r>
            <a:r>
              <a:rPr lang="en-US" altLang="zh-CN" sz="2400" dirty="0" smtClean="0"/>
              <a:t>ISA</a:t>
            </a:r>
            <a:r>
              <a:rPr lang="zh-CN" altLang="en-US" sz="2400" dirty="0" smtClean="0"/>
              <a:t>总线，基于</a:t>
            </a:r>
            <a:r>
              <a:rPr lang="en-US" altLang="zh-CN" sz="2400" dirty="0" smtClean="0"/>
              <a:t>8088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1984</a:t>
            </a:r>
            <a:r>
              <a:rPr lang="zh-CN" altLang="en-US" sz="2400" dirty="0" smtClean="0"/>
              <a:t>年，</a:t>
            </a:r>
            <a:r>
              <a:rPr lang="en-US" altLang="zh-CN" sz="2400" dirty="0" smtClean="0"/>
              <a:t>IBM PC/AT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16</a:t>
            </a:r>
            <a:r>
              <a:rPr lang="zh-CN" altLang="en-US" sz="2400" dirty="0" smtClean="0"/>
              <a:t>位</a:t>
            </a:r>
            <a:r>
              <a:rPr lang="en-US" altLang="zh-CN" sz="2400" dirty="0" smtClean="0"/>
              <a:t>ISA</a:t>
            </a:r>
            <a:r>
              <a:rPr lang="zh-CN" altLang="en-US" sz="2400" dirty="0" smtClean="0"/>
              <a:t>总线，基于</a:t>
            </a:r>
            <a:r>
              <a:rPr lang="en-US" altLang="zh-CN" sz="2400" dirty="0" smtClean="0"/>
              <a:t>80286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1988</a:t>
            </a:r>
            <a:r>
              <a:rPr lang="zh-CN" altLang="en-US" sz="2400" dirty="0" smtClean="0"/>
              <a:t>年，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以康柏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en-US" altLang="zh-CN" sz="2400" dirty="0" smtClean="0"/>
              <a:t>Compaq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公司为首，</a:t>
            </a:r>
            <a:r>
              <a:rPr lang="en-US" altLang="zh-CN" sz="2400" dirty="0" smtClean="0"/>
              <a:t>EISA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en-US" altLang="zh-CN" sz="2400" dirty="0" smtClean="0"/>
              <a:t>Extended ISA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32</a:t>
            </a:r>
            <a:r>
              <a:rPr lang="zh-CN" altLang="en-US" sz="2400" dirty="0" smtClean="0"/>
              <a:t>位。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2684DD-2E7A-48C4-9E65-EFEB58357B23}" type="slidenum">
              <a:rPr lang="zh-CN" altLang="en-US"/>
              <a:pPr/>
              <a:t>80</a:t>
            </a:fld>
            <a:endParaRPr lang="en-US" altLang="zh-CN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980660"/>
            <a:ext cx="8569325" cy="532765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直接连接：计算机（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r>
              <a:rPr lang="zh-CN" altLang="en-US" sz="2800" b="1" spc="-500" dirty="0">
                <a:latin typeface="+mn-ea"/>
              </a:rPr>
              <a:t>←→</a:t>
            </a:r>
            <a:r>
              <a:rPr lang="zh-CN" altLang="en-US" sz="2800" b="1" dirty="0">
                <a:latin typeface="+mn-ea"/>
              </a:rPr>
              <a:t> </a:t>
            </a:r>
            <a:r>
              <a:rPr lang="zh-CN" altLang="en-US" sz="2800" b="1" dirty="0">
                <a:latin typeface="Times New Roman" pitchFamily="18" charset="0"/>
              </a:rPr>
              <a:t>计算机（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br>
              <a:rPr lang="zh-CN" altLang="en-US" sz="2800" b="1" dirty="0">
                <a:latin typeface="Times New Roman" pitchFamily="18" charset="0"/>
              </a:rPr>
            </a:br>
            <a:r>
              <a:rPr lang="zh-CN" altLang="en-US" sz="2800" b="1" dirty="0">
                <a:latin typeface="Times New Roman" pitchFamily="18" charset="0"/>
              </a:rPr>
              <a:t>用于近程通信，＜</a:t>
            </a:r>
            <a:r>
              <a:rPr lang="en-US" altLang="zh-CN" sz="2800" b="1" dirty="0">
                <a:latin typeface="Times New Roman" pitchFamily="18" charset="0"/>
              </a:rPr>
              <a:t>15</a:t>
            </a:r>
            <a:r>
              <a:rPr lang="zh-CN" altLang="en-US" sz="2800" b="1" dirty="0">
                <a:latin typeface="Times New Roman" pitchFamily="18" charset="0"/>
              </a:rPr>
              <a:t>米，多种连法，举二例。</a:t>
            </a:r>
          </a:p>
          <a:p>
            <a:pPr marL="1071563" lvl="1" indent="-447675"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交叉连接方式</a:t>
            </a:r>
          </a:p>
          <a:p>
            <a:pPr marL="1071563" lvl="1" indent="-447675"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三线经济方式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116840" y="331788"/>
            <a:ext cx="352919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三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RS-232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781509"/>
              </p:ext>
            </p:extLst>
          </p:nvPr>
        </p:nvGraphicFramePr>
        <p:xfrm>
          <a:off x="878282" y="1680881"/>
          <a:ext cx="7497621" cy="4700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68" name="Visio" r:id="rId4" imgW="5438857" imgH="3467070" progId="Visio.Drawing.15">
                  <p:embed/>
                </p:oleObj>
              </mc:Choice>
              <mc:Fallback>
                <p:oleObj name="Visio" r:id="rId4" imgW="5438857" imgH="34670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8282" y="1680881"/>
                        <a:ext cx="7497621" cy="4700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918989-F310-4763-A45A-FBD12FB16E6C}" type="slidenum">
              <a:rPr lang="zh-CN" altLang="en-US"/>
              <a:pPr/>
              <a:t>81</a:t>
            </a:fld>
            <a:endParaRPr lang="en-US" altLang="zh-CN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836640"/>
            <a:ext cx="8569325" cy="107950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直接连接：计算机（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r>
              <a:rPr lang="zh-CN" altLang="en-US" spc="-500" dirty="0">
                <a:latin typeface="+mn-ea"/>
              </a:rPr>
              <a:t>←→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 计算机</a:t>
            </a:r>
            <a:r>
              <a:rPr lang="zh-CN" altLang="en-US" sz="2800" b="1" dirty="0">
                <a:latin typeface="Times New Roman" pitchFamily="18" charset="0"/>
              </a:rPr>
              <a:t>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  <a:p>
            <a:pPr marL="1162050" lvl="1" indent="-538163"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交叉</a:t>
            </a:r>
            <a:r>
              <a:rPr lang="zh-CN" altLang="en-US" b="1" dirty="0" smtClean="0">
                <a:latin typeface="Times New Roman" pitchFamily="18" charset="0"/>
              </a:rPr>
              <a:t>连接方式</a:t>
            </a:r>
            <a:r>
              <a:rPr lang="zh-CN" altLang="en-US" dirty="0" smtClean="0"/>
              <a:t>（七线制 </a:t>
            </a:r>
            <a:r>
              <a:rPr lang="en-US" altLang="zh-CN" dirty="0" smtClean="0"/>
              <a:t>RS-232</a:t>
            </a:r>
            <a:r>
              <a:rPr lang="zh-CN" altLang="en-US" dirty="0" smtClean="0"/>
              <a:t>）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5415" name="AutoShape 7"/>
          <p:cNvSpPr>
            <a:spLocks noChangeArrowheads="1"/>
          </p:cNvSpPr>
          <p:nvPr/>
        </p:nvSpPr>
        <p:spPr bwMode="auto">
          <a:xfrm>
            <a:off x="3995738" y="3403548"/>
            <a:ext cx="360362" cy="792163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33CCFF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6" name="AutoShape 8"/>
          <p:cNvSpPr>
            <a:spLocks noChangeArrowheads="1"/>
          </p:cNvSpPr>
          <p:nvPr/>
        </p:nvSpPr>
        <p:spPr bwMode="auto">
          <a:xfrm>
            <a:off x="4787900" y="3403548"/>
            <a:ext cx="360363" cy="792163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33CCFF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7" name="AutoShape 9"/>
          <p:cNvSpPr>
            <a:spLocks noChangeArrowheads="1"/>
          </p:cNvSpPr>
          <p:nvPr/>
        </p:nvSpPr>
        <p:spPr bwMode="auto">
          <a:xfrm>
            <a:off x="179388" y="1746198"/>
            <a:ext cx="1944687" cy="792163"/>
          </a:xfrm>
          <a:prstGeom prst="wedgeEllipseCallout">
            <a:avLst>
              <a:gd name="adj1" fmla="val 150815"/>
              <a:gd name="adj2" fmla="val 199898"/>
            </a:avLst>
          </a:prstGeom>
          <a:solidFill>
            <a:srgbClr val="FFFF99"/>
          </a:solidFill>
          <a:ln w="38100" algn="ctr">
            <a:solidFill>
              <a:srgbClr val="33CCFF"/>
            </a:solidFill>
            <a:miter lim="800000"/>
            <a:headEnd type="none" w="med" len="lg"/>
            <a:tailEnd type="none" w="med" len="lg"/>
          </a:ln>
          <a:effectLst/>
        </p:spPr>
        <p:txBody>
          <a:bodyPr anchor="ctr"/>
          <a:lstStyle/>
          <a:p>
            <a:r>
              <a:rPr lang="zh-CN" altLang="en-US" sz="2800" b="1"/>
              <a:t>全双工</a:t>
            </a:r>
          </a:p>
        </p:txBody>
      </p:sp>
      <p:sp>
        <p:nvSpPr>
          <p:cNvPr id="785418" name="AutoShape 10"/>
          <p:cNvSpPr>
            <a:spLocks noChangeArrowheads="1"/>
          </p:cNvSpPr>
          <p:nvPr/>
        </p:nvSpPr>
        <p:spPr bwMode="auto">
          <a:xfrm>
            <a:off x="6659873" y="1484730"/>
            <a:ext cx="1944687" cy="792162"/>
          </a:xfrm>
          <a:prstGeom prst="wedgeEllipseCallout">
            <a:avLst>
              <a:gd name="adj1" fmla="val -127886"/>
              <a:gd name="adj2" fmla="val 230415"/>
            </a:avLst>
          </a:prstGeom>
          <a:solidFill>
            <a:srgbClr val="FFFF99"/>
          </a:solidFill>
          <a:ln w="38100" algn="ctr">
            <a:solidFill>
              <a:srgbClr val="33CCFF"/>
            </a:solidFill>
            <a:miter lim="800000"/>
            <a:headEnd type="none" w="med" len="lg"/>
            <a:tailEnd type="none" w="med" len="lg"/>
          </a:ln>
          <a:effectLst/>
        </p:spPr>
        <p:txBody>
          <a:bodyPr anchor="ctr"/>
          <a:lstStyle/>
          <a:p>
            <a:r>
              <a:rPr lang="zh-CN" altLang="en-US" sz="2800" b="1"/>
              <a:t>全双工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16840" y="331788"/>
            <a:ext cx="352919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三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RS-232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的应用</a:t>
            </a:r>
          </a:p>
        </p:txBody>
      </p:sp>
      <p:sp>
        <p:nvSpPr>
          <p:cNvPr id="13" name="矩形 12"/>
          <p:cNvSpPr/>
          <p:nvPr/>
        </p:nvSpPr>
        <p:spPr>
          <a:xfrm>
            <a:off x="179388" y="6063765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 smtClean="0">
                <a:latin typeface="Times New Roman" pitchFamily="18" charset="0"/>
              </a:rPr>
              <a:t>RI</a:t>
            </a:r>
            <a:r>
              <a:rPr lang="en-US" altLang="zh-CN" sz="2400" b="1" dirty="0" smtClean="0">
                <a:latin typeface="+mn-ea"/>
                <a:ea typeface="+mn-ea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22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</a:rPr>
              <a:t>悬空。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948330" y="6063765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b="1" dirty="0" smtClean="0">
                <a:latin typeface="Times New Roman" pitchFamily="18" charset="0"/>
              </a:rPr>
              <a:t>RI</a:t>
            </a:r>
            <a:r>
              <a:rPr lang="en-US" altLang="zh-CN" sz="2400" b="1" dirty="0" smtClean="0">
                <a:latin typeface="+mn-ea"/>
                <a:ea typeface="+mn-ea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22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</a:rPr>
              <a:t>悬空。</a:t>
            </a:r>
            <a:endParaRPr lang="zh-CN" altLang="en-US" sz="2400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4302360" y="2420860"/>
            <a:ext cx="655092" cy="3600500"/>
          </a:xfrm>
          <a:prstGeom prst="roundRect">
            <a:avLst>
              <a:gd name="adj" fmla="val 35786"/>
            </a:avLst>
          </a:prstGeom>
          <a:noFill/>
          <a:ln w="19050" cap="flat" cmpd="sng" algn="ctr">
            <a:solidFill>
              <a:srgbClr val="CC0099"/>
            </a:solidFill>
            <a:prstDash val="dash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93795" y="217515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CC0099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七线</a:t>
            </a:r>
            <a:endParaRPr lang="zh-CN" altLang="en-US" sz="1600" dirty="0">
              <a:solidFill>
                <a:srgbClr val="CC009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8505" y="6249224"/>
            <a:ext cx="4899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虚拟调制解调器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modem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方式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5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5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54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5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5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54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7854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7854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5" grpId="0" animBg="1"/>
      <p:bldP spid="785416" grpId="0" animBg="1"/>
      <p:bldP spid="785417" grpId="0" animBg="1"/>
      <p:bldP spid="785418" grpId="0" animBg="1"/>
      <p:bldP spid="3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D835-FF84-4675-B808-1E9E82DAD457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836640"/>
            <a:ext cx="8569325" cy="1439472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直接连接：计算机（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r>
              <a:rPr lang="zh-CN" altLang="en-US" spc="-500" dirty="0">
                <a:latin typeface="+mn-ea"/>
              </a:rPr>
              <a:t>←→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 计算机</a:t>
            </a:r>
            <a:r>
              <a:rPr lang="zh-CN" altLang="en-US" sz="2800" b="1" dirty="0">
                <a:latin typeface="Times New Roman" pitchFamily="18" charset="0"/>
              </a:rPr>
              <a:t>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  <a:p>
            <a:pPr marL="1162050" lvl="1" indent="-538163">
              <a:buClr>
                <a:srgbClr val="008000"/>
              </a:buClr>
              <a:buSzTx/>
              <a:buFont typeface="Wingdings" pitchFamily="2" charset="2"/>
              <a:buAutoNum type="circleNumDbPlain" startAt="2"/>
            </a:pPr>
            <a:r>
              <a:rPr lang="zh-CN" altLang="en-US" b="1" dirty="0">
                <a:latin typeface="Times New Roman" pitchFamily="18" charset="0"/>
              </a:rPr>
              <a:t>三线经济</a:t>
            </a:r>
            <a:r>
              <a:rPr lang="zh-CN" altLang="en-US" b="1" dirty="0" smtClean="0">
                <a:latin typeface="Times New Roman" pitchFamily="18" charset="0"/>
              </a:rPr>
              <a:t>方式</a:t>
            </a:r>
            <a:r>
              <a:rPr lang="zh-CN" altLang="en-US" dirty="0" smtClean="0"/>
              <a:t>（三线制 </a:t>
            </a:r>
            <a:r>
              <a:rPr lang="en-US" altLang="zh-CN" dirty="0" smtClean="0"/>
              <a:t>RS-232</a:t>
            </a:r>
            <a:r>
              <a:rPr lang="zh-CN" altLang="en-US" dirty="0" smtClean="0"/>
              <a:t>）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116840" y="331788"/>
            <a:ext cx="352919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三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RS-232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的应用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890134"/>
              </p:ext>
            </p:extLst>
          </p:nvPr>
        </p:nvGraphicFramePr>
        <p:xfrm>
          <a:off x="827480" y="1988800"/>
          <a:ext cx="7345020" cy="397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492" name="Visio" r:id="rId4" imgW="5438857" imgH="3038580" progId="Visio.Drawing.15">
                  <p:embed/>
                </p:oleObj>
              </mc:Choice>
              <mc:Fallback>
                <p:oleObj name="Visio" r:id="rId4" imgW="5438857" imgH="3038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480" y="1988800"/>
                        <a:ext cx="7345020" cy="397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55470" y="5807221"/>
            <a:ext cx="3594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 smtClean="0">
                <a:latin typeface="Times New Roman" pitchFamily="18" charset="0"/>
              </a:rPr>
              <a:t>DCD</a:t>
            </a:r>
            <a:r>
              <a:rPr lang="en-US" altLang="zh-CN" sz="2400" b="1" dirty="0" smtClean="0">
                <a:latin typeface="+mn-ea"/>
                <a:ea typeface="+mn-ea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8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zh-CN" altLang="en-US" sz="2400" b="1" dirty="0" smtClean="0">
                <a:latin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</a:rPr>
              <a:t>RI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22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</a:rPr>
              <a:t>悬空。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5220090" y="5831570"/>
            <a:ext cx="3594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 smtClean="0">
                <a:latin typeface="Times New Roman" pitchFamily="18" charset="0"/>
              </a:rPr>
              <a:t>DCD</a:t>
            </a:r>
            <a:r>
              <a:rPr lang="en-US" altLang="zh-CN" sz="2400" b="1" dirty="0" smtClean="0">
                <a:latin typeface="+mn-ea"/>
                <a:ea typeface="+mn-ea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8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zh-CN" altLang="en-US" sz="2400" b="1" dirty="0" smtClean="0">
                <a:latin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</a:rPr>
              <a:t>RI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en-US" altLang="zh-CN" sz="2400" b="1" dirty="0" smtClean="0">
                <a:latin typeface="Times New Roman" pitchFamily="18" charset="0"/>
              </a:rPr>
              <a:t>22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en-US" altLang="zh-CN" sz="2400" b="1" dirty="0" smtClean="0">
                <a:latin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</a:rPr>
              <a:t>悬空。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 bwMode="auto">
          <a:xfrm>
            <a:off x="4228884" y="2204830"/>
            <a:ext cx="504070" cy="3528490"/>
          </a:xfrm>
          <a:prstGeom prst="roundRect">
            <a:avLst>
              <a:gd name="adj" fmla="val 35786"/>
            </a:avLst>
          </a:prstGeom>
          <a:noFill/>
          <a:ln w="19050" cap="flat" cmpd="sng" algn="ctr">
            <a:solidFill>
              <a:srgbClr val="CC0099"/>
            </a:solidFill>
            <a:prstDash val="dash"/>
            <a:round/>
            <a:headEnd type="non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36871" y="3661504"/>
            <a:ext cx="803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CC0099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三</a:t>
            </a:r>
            <a:r>
              <a:rPr lang="zh-CN" altLang="en-US" sz="2400" b="1" kern="0" dirty="0" smtClean="0">
                <a:solidFill>
                  <a:srgbClr val="CC0099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线</a:t>
            </a:r>
            <a:endParaRPr lang="zh-CN" altLang="en-US" sz="1600" dirty="0">
              <a:solidFill>
                <a:srgbClr val="CC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D835-FF84-4675-B808-1E9E82DAD457}" type="slidenum">
              <a:rPr lang="zh-CN" altLang="en-US"/>
              <a:pPr/>
              <a:t>83</a:t>
            </a:fld>
            <a:endParaRPr lang="en-US" altLang="zh-CN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836640"/>
            <a:ext cx="8569325" cy="1511482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AutoNum type="arabicPeriod" startAt="3"/>
            </a:pPr>
            <a:r>
              <a:rPr lang="zh-CN" altLang="en-US" sz="2800" b="1" dirty="0">
                <a:latin typeface="Times New Roman" pitchFamily="18" charset="0"/>
              </a:rPr>
              <a:t>直接连接：计算机（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  <a:r>
              <a:rPr lang="zh-CN" altLang="en-US" spc="-500" dirty="0">
                <a:latin typeface="+mn-ea"/>
              </a:rPr>
              <a:t>←→</a:t>
            </a:r>
            <a:r>
              <a:rPr lang="zh-CN" altLang="en-US" sz="2800" b="1" dirty="0"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 计算机</a:t>
            </a:r>
            <a:r>
              <a:rPr lang="zh-CN" altLang="en-US" sz="2800" b="1" dirty="0">
                <a:latin typeface="Times New Roman" pitchFamily="18" charset="0"/>
              </a:rPr>
              <a:t>（</a:t>
            </a:r>
            <a:r>
              <a:rPr lang="en-US" altLang="zh-CN" sz="2800" b="1" dirty="0">
                <a:latin typeface="Times New Roman" pitchFamily="18" charset="0"/>
              </a:rPr>
              <a:t>DTE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  <a:p>
            <a:pPr marL="1162050" lvl="1" indent="-538163">
              <a:buClr>
                <a:srgbClr val="008000"/>
              </a:buClr>
              <a:buSzTx/>
              <a:buFont typeface="Wingdings" pitchFamily="2" charset="2"/>
              <a:buAutoNum type="circleNumDbPlain" startAt="2"/>
            </a:pPr>
            <a:r>
              <a:rPr lang="zh-CN" altLang="en-US" b="1" dirty="0">
                <a:latin typeface="Times New Roman" pitchFamily="18" charset="0"/>
              </a:rPr>
              <a:t>三线经济</a:t>
            </a:r>
            <a:r>
              <a:rPr lang="zh-CN" altLang="en-US" b="1" dirty="0" smtClean="0">
                <a:latin typeface="Times New Roman" pitchFamily="18" charset="0"/>
              </a:rPr>
              <a:t>方式</a:t>
            </a:r>
            <a:r>
              <a:rPr lang="zh-CN" altLang="en-US" dirty="0" smtClean="0"/>
              <a:t>（三线制 </a:t>
            </a:r>
            <a:r>
              <a:rPr lang="en-US" altLang="zh-CN" dirty="0" smtClean="0"/>
              <a:t>RS-232</a:t>
            </a:r>
            <a:r>
              <a:rPr lang="zh-CN" altLang="en-US" dirty="0" smtClean="0"/>
              <a:t>）</a:t>
            </a:r>
            <a:r>
              <a:rPr lang="zh-CN" altLang="en-US" b="1" dirty="0">
                <a:latin typeface="Times New Roman" pitchFamily="18" charset="0"/>
              </a:rPr>
              <a:t/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软件不需要检测</a:t>
            </a:r>
            <a:r>
              <a:rPr lang="en-US" altLang="zh-CN" b="1" dirty="0">
                <a:latin typeface="Times New Roman" pitchFamily="18" charset="0"/>
              </a:rPr>
              <a:t>CTS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en-US" altLang="zh-CN" b="1" dirty="0">
                <a:latin typeface="Times New Roman" pitchFamily="18" charset="0"/>
              </a:rPr>
              <a:t>DSR</a:t>
            </a:r>
            <a:r>
              <a:rPr lang="zh-CN" altLang="en-US" b="1" dirty="0">
                <a:latin typeface="Times New Roman" pitchFamily="18" charset="0"/>
              </a:rPr>
              <a:t>状态。</a:t>
            </a: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graphicFrame>
        <p:nvGraphicFramePr>
          <p:cNvPr id="786437" name="Object 5"/>
          <p:cNvGraphicFramePr>
            <a:graphicFrameLocks noChangeAspect="1"/>
          </p:cNvGraphicFramePr>
          <p:nvPr/>
        </p:nvGraphicFramePr>
        <p:xfrm>
          <a:off x="611188" y="3068638"/>
          <a:ext cx="7993062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43" name="Visio" r:id="rId3" imgW="5816036" imgH="1676010" progId="Visio.Drawing.11">
                  <p:embed/>
                </p:oleObj>
              </mc:Choice>
              <mc:Fallback>
                <p:oleObj name="Visio" r:id="rId3" imgW="5816036" imgH="16760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068638"/>
                        <a:ext cx="7993062" cy="230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 type="none" w="med" len="lg"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116840" y="331788"/>
            <a:ext cx="352919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三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RS-232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的应用</a:t>
            </a:r>
          </a:p>
        </p:txBody>
      </p:sp>
    </p:spTree>
    <p:extLst>
      <p:ext uri="{BB962C8B-B14F-4D97-AF65-F5344CB8AC3E}">
        <p14:creationId xmlns:p14="http://schemas.microsoft.com/office/powerpoint/2010/main" val="1440964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05692-9981-4323-B32A-B2E6B9539B4A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1990" y="1628750"/>
            <a:ext cx="7848600" cy="4392610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RS423</a:t>
            </a:r>
            <a:r>
              <a:rPr lang="zh-CN" altLang="en-US" sz="2800" b="1" dirty="0">
                <a:latin typeface="Times New Roman" pitchFamily="18" charset="0"/>
              </a:rPr>
              <a:t>：单端输出、差分接收（非平衡传输）</a:t>
            </a:r>
          </a:p>
          <a:p>
            <a:pPr marL="444500" indent="-444500"/>
            <a:r>
              <a:rPr lang="en-US" altLang="zh-CN" sz="2800" b="1" dirty="0">
                <a:latin typeface="Times New Roman" pitchFamily="18" charset="0"/>
              </a:rPr>
              <a:t>1200</a:t>
            </a:r>
            <a:r>
              <a:rPr lang="zh-CN" altLang="en-US" sz="2800" b="1" dirty="0">
                <a:latin typeface="Times New Roman" pitchFamily="18" charset="0"/>
              </a:rPr>
              <a:t>米	</a:t>
            </a:r>
            <a:r>
              <a:rPr lang="en-US" altLang="zh-CN" sz="2800" b="1" dirty="0">
                <a:latin typeface="Times New Roman" pitchFamily="18" charset="0"/>
              </a:rPr>
              <a:t>1Kbps</a:t>
            </a:r>
          </a:p>
          <a:p>
            <a:pPr marL="444500" indent="-444500"/>
            <a:r>
              <a:rPr lang="en-US" altLang="zh-CN" dirty="0"/>
              <a:t>9</a:t>
            </a:r>
            <a:r>
              <a:rPr lang="en-US" altLang="zh-CN" sz="2800" b="1" dirty="0" smtClean="0">
                <a:latin typeface="Times New Roman" pitchFamily="18" charset="0"/>
              </a:rPr>
              <a:t>0</a:t>
            </a:r>
            <a:r>
              <a:rPr lang="zh-CN" altLang="en-US" sz="2800" b="1" dirty="0">
                <a:latin typeface="Times New Roman" pitchFamily="18" charset="0"/>
              </a:rPr>
              <a:t>米	</a:t>
            </a:r>
            <a:r>
              <a:rPr lang="en-US" altLang="zh-CN" sz="2800" b="1" dirty="0">
                <a:latin typeface="Times New Roman" pitchFamily="18" charset="0"/>
              </a:rPr>
              <a:t>100Kbps</a:t>
            </a:r>
          </a:p>
          <a:p>
            <a:pPr marL="444500" indent="-444500">
              <a:buSzTx/>
              <a:buFont typeface="Wingdings" pitchFamily="2" charset="2"/>
              <a:buNone/>
            </a:pPr>
            <a:endParaRPr lang="en-US" altLang="zh-CN" sz="2800" b="1" dirty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RS422</a:t>
            </a:r>
            <a:r>
              <a:rPr lang="zh-CN" altLang="en-US" sz="2800" b="1" dirty="0" smtClean="0">
                <a:latin typeface="Times New Roman" pitchFamily="18" charset="0"/>
              </a:rPr>
              <a:t>、</a:t>
            </a:r>
            <a:r>
              <a:rPr lang="en-US" altLang="zh-CN" sz="2800" b="1" dirty="0" smtClean="0">
                <a:latin typeface="Times New Roman" pitchFamily="18" charset="0"/>
              </a:rPr>
              <a:t>RS485</a:t>
            </a:r>
            <a:r>
              <a:rPr lang="zh-CN" altLang="en-US" sz="2800" b="1" dirty="0" smtClean="0">
                <a:latin typeface="Times New Roman" pitchFamily="18" charset="0"/>
              </a:rPr>
              <a:t>：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 marL="444500" indent="-444500">
              <a:buSzTx/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差分</a:t>
            </a:r>
            <a:r>
              <a:rPr lang="zh-CN" altLang="en-US" sz="2800" b="1" dirty="0">
                <a:latin typeface="Times New Roman" pitchFamily="18" charset="0"/>
              </a:rPr>
              <a:t>输出、差分接收（平衡差分传输）</a:t>
            </a:r>
          </a:p>
          <a:p>
            <a:pPr marL="444500" indent="-444500"/>
            <a:r>
              <a:rPr lang="en-US" altLang="zh-CN" sz="2800" b="1" dirty="0">
                <a:latin typeface="Times New Roman" pitchFamily="18" charset="0"/>
              </a:rPr>
              <a:t>1200</a:t>
            </a:r>
            <a:r>
              <a:rPr lang="zh-CN" altLang="en-US" sz="2800" b="1" dirty="0">
                <a:latin typeface="Times New Roman" pitchFamily="18" charset="0"/>
              </a:rPr>
              <a:t>米	</a:t>
            </a:r>
            <a:r>
              <a:rPr lang="en-US" altLang="zh-CN" sz="2800" b="1" dirty="0" smtClean="0">
                <a:latin typeface="Times New Roman" pitchFamily="18" charset="0"/>
              </a:rPr>
              <a:t>100K	bps</a:t>
            </a:r>
            <a:endParaRPr lang="en-US" altLang="zh-CN" sz="2800" b="1" dirty="0">
              <a:latin typeface="Times New Roman" pitchFamily="18" charset="0"/>
            </a:endParaRPr>
          </a:p>
          <a:p>
            <a:pPr marL="444500" indent="-444500"/>
            <a:r>
              <a:rPr lang="en-US" altLang="zh-CN" sz="2800" b="1" dirty="0" smtClean="0">
                <a:latin typeface="Times New Roman" pitchFamily="18" charset="0"/>
              </a:rPr>
              <a:t>100</a:t>
            </a:r>
            <a:r>
              <a:rPr lang="zh-CN" altLang="en-US" sz="2800" b="1" dirty="0">
                <a:latin typeface="Times New Roman" pitchFamily="18" charset="0"/>
              </a:rPr>
              <a:t>米	</a:t>
            </a:r>
            <a:r>
              <a:rPr lang="zh-CN" altLang="en-US" sz="2800" b="1" dirty="0" smtClean="0">
                <a:latin typeface="Times New Roman" pitchFamily="18" charset="0"/>
              </a:rPr>
              <a:t>   </a:t>
            </a:r>
            <a:r>
              <a:rPr lang="en-US" altLang="zh-CN" sz="2800" b="1" dirty="0" smtClean="0">
                <a:latin typeface="Times New Roman" pitchFamily="18" charset="0"/>
              </a:rPr>
              <a:t>1M	bps</a:t>
            </a:r>
          </a:p>
          <a:p>
            <a:pPr marL="444500" indent="-444500"/>
            <a:r>
              <a:rPr lang="en-US" altLang="zh-CN" dirty="0" smtClean="0"/>
              <a:t>12</a:t>
            </a:r>
            <a:r>
              <a:rPr lang="zh-CN" altLang="en-US" dirty="0" smtClean="0"/>
              <a:t>米</a:t>
            </a:r>
            <a:r>
              <a:rPr lang="en-US" altLang="zh-CN" dirty="0" smtClean="0"/>
              <a:t>	 10M	bps</a:t>
            </a:r>
            <a:endParaRPr lang="en-US" altLang="zh-CN" sz="2800" b="1" dirty="0">
              <a:latin typeface="Times New Roman" pitchFamily="18" charset="0"/>
            </a:endParaRP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539439" y="836613"/>
            <a:ext cx="8156885" cy="50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四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RS423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RS422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RS485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05692-9981-4323-B32A-B2E6B9539B4A}" type="slidenum">
              <a:rPr lang="zh-CN" altLang="en-US"/>
              <a:pPr/>
              <a:t>85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430" y="1340242"/>
            <a:ext cx="8352670" cy="5365358"/>
          </a:xfrm>
        </p:spPr>
        <p:txBody>
          <a:bodyPr/>
          <a:lstStyle/>
          <a:p>
            <a:r>
              <a:rPr lang="en-US" altLang="zh-CN" dirty="0" smtClean="0"/>
              <a:t>RS-422</a:t>
            </a:r>
            <a:r>
              <a:rPr lang="zh-CN" altLang="en-US" dirty="0" smtClean="0"/>
              <a:t>：</a:t>
            </a:r>
            <a:r>
              <a:rPr lang="en-US" altLang="zh-CN" sz="2400" dirty="0" smtClean="0"/>
              <a:t>RS-232</a:t>
            </a:r>
            <a:r>
              <a:rPr lang="zh-CN" altLang="zh-CN" sz="2400" dirty="0"/>
              <a:t>的改进版本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是一种</a:t>
            </a:r>
            <a:r>
              <a:rPr lang="zh-CN" altLang="en-US" sz="2400" dirty="0">
                <a:solidFill>
                  <a:srgbClr val="0000FF"/>
                </a:solidFill>
              </a:rPr>
              <a:t>单机发送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多机接收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单向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平衡</a:t>
            </a:r>
            <a:r>
              <a:rPr lang="zh-CN" altLang="en-US" sz="2400" dirty="0"/>
              <a:t>传输规范，被命名为</a:t>
            </a:r>
            <a:r>
              <a:rPr lang="en-US" altLang="zh-CN" sz="2400" dirty="0"/>
              <a:t>TIA/EIA-422-A</a:t>
            </a:r>
            <a:r>
              <a:rPr lang="zh-CN" altLang="en-US" sz="2400" dirty="0"/>
              <a:t>标准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采用</a:t>
            </a:r>
            <a:r>
              <a:rPr lang="zh-CN" altLang="zh-CN" sz="2400" dirty="0"/>
              <a:t>平衡传输方式，即</a:t>
            </a:r>
            <a:r>
              <a:rPr lang="zh-CN" altLang="zh-CN" sz="2400" dirty="0">
                <a:solidFill>
                  <a:srgbClr val="FF0000"/>
                </a:solidFill>
              </a:rPr>
              <a:t>差分</a:t>
            </a:r>
            <a:r>
              <a:rPr lang="zh-CN" altLang="zh-CN" sz="2400" dirty="0" smtClean="0"/>
              <a:t>信号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消除</a:t>
            </a:r>
            <a:r>
              <a:rPr lang="zh-CN" altLang="zh-CN" sz="2400" dirty="0"/>
              <a:t>了</a:t>
            </a:r>
            <a:r>
              <a:rPr lang="en-US" altLang="zh-CN" sz="2400" dirty="0"/>
              <a:t>RS-232</a:t>
            </a:r>
            <a:r>
              <a:rPr lang="zh-CN" altLang="zh-CN" sz="2400" dirty="0"/>
              <a:t>非平衡电路易受电压偏移的影响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提高</a:t>
            </a:r>
            <a:r>
              <a:rPr lang="zh-CN" altLang="zh-CN" sz="2400" dirty="0"/>
              <a:t>了数据</a:t>
            </a:r>
            <a:r>
              <a:rPr lang="zh-CN" altLang="zh-CN" sz="2400" dirty="0">
                <a:solidFill>
                  <a:srgbClr val="0000FF"/>
                </a:solidFill>
              </a:rPr>
              <a:t>传输速率</a:t>
            </a:r>
            <a:r>
              <a:rPr lang="zh-CN" altLang="zh-CN" sz="2400" dirty="0" smtClean="0"/>
              <a:t>、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增大</a:t>
            </a:r>
            <a:r>
              <a:rPr lang="zh-CN" altLang="zh-CN" sz="2400" dirty="0"/>
              <a:t>了</a:t>
            </a:r>
            <a:r>
              <a:rPr lang="zh-CN" altLang="zh-CN" sz="2400" dirty="0">
                <a:solidFill>
                  <a:srgbClr val="0000FF"/>
                </a:solidFill>
              </a:rPr>
              <a:t>传输距离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传输</a:t>
            </a:r>
            <a:r>
              <a:rPr lang="zh-CN" altLang="zh-CN" sz="2400" dirty="0"/>
              <a:t>距离为</a:t>
            </a:r>
            <a:r>
              <a:rPr lang="en-US" altLang="zh-CN" sz="2400" dirty="0">
                <a:solidFill>
                  <a:srgbClr val="008000"/>
                </a:solidFill>
              </a:rPr>
              <a:t>12</a:t>
            </a:r>
            <a:r>
              <a:rPr lang="zh-CN" altLang="zh-CN" sz="2400" dirty="0">
                <a:solidFill>
                  <a:srgbClr val="008000"/>
                </a:solidFill>
              </a:rPr>
              <a:t>米</a:t>
            </a:r>
            <a:r>
              <a:rPr lang="zh-CN" altLang="zh-CN" sz="2400" dirty="0"/>
              <a:t>时，传输速率可达</a:t>
            </a:r>
            <a:r>
              <a:rPr lang="en-US" altLang="zh-CN" sz="2400" dirty="0" smtClean="0">
                <a:solidFill>
                  <a:srgbClr val="CC0099"/>
                </a:solidFill>
              </a:rPr>
              <a:t>10Mbit/s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当</a:t>
            </a:r>
            <a:r>
              <a:rPr lang="zh-CN" altLang="zh-CN" sz="2400" dirty="0"/>
              <a:t>传输速率为</a:t>
            </a:r>
            <a:r>
              <a:rPr lang="en-US" altLang="zh-CN" sz="2400" dirty="0">
                <a:solidFill>
                  <a:srgbClr val="008000"/>
                </a:solidFill>
              </a:rPr>
              <a:t>100Kbit/s</a:t>
            </a:r>
            <a:r>
              <a:rPr lang="zh-CN" altLang="zh-CN" sz="2400" dirty="0"/>
              <a:t>时，传输距离可达</a:t>
            </a:r>
            <a:r>
              <a:rPr lang="en-US" altLang="zh-CN" sz="2400" dirty="0">
                <a:solidFill>
                  <a:srgbClr val="CC0099"/>
                </a:solidFill>
              </a:rPr>
              <a:t>1200</a:t>
            </a:r>
            <a:r>
              <a:rPr lang="zh-CN" altLang="zh-CN" sz="2400" dirty="0">
                <a:solidFill>
                  <a:srgbClr val="CC0099"/>
                </a:solidFill>
              </a:rPr>
              <a:t>米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四线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/>
              <a:t>加上地线为</a:t>
            </a:r>
            <a:r>
              <a:rPr lang="en-US" altLang="zh-CN" sz="2400" dirty="0"/>
              <a:t>5</a:t>
            </a:r>
            <a:r>
              <a:rPr lang="zh-CN" altLang="en-US" sz="2400" dirty="0"/>
              <a:t>根线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/>
              <a:t>，</a:t>
            </a:r>
            <a:r>
              <a:rPr lang="zh-CN" altLang="zh-CN" sz="2400" dirty="0" smtClean="0"/>
              <a:t>最多</a:t>
            </a:r>
            <a:r>
              <a:rPr lang="zh-CN" altLang="zh-CN" sz="2400" dirty="0"/>
              <a:t>可连接</a:t>
            </a:r>
            <a:r>
              <a:rPr lang="en-US" altLang="zh-CN" sz="2400" dirty="0">
                <a:solidFill>
                  <a:srgbClr val="FF6600"/>
                </a:solidFill>
              </a:rPr>
              <a:t>10</a:t>
            </a:r>
            <a:r>
              <a:rPr lang="zh-CN" altLang="zh-CN" sz="2400" dirty="0">
                <a:solidFill>
                  <a:srgbClr val="FF6600"/>
                </a:solidFill>
              </a:rPr>
              <a:t>台</a:t>
            </a:r>
            <a:r>
              <a:rPr lang="zh-CN" altLang="zh-CN" sz="2400" dirty="0"/>
              <a:t>设备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其中</a:t>
            </a:r>
            <a:r>
              <a:rPr lang="zh-CN" altLang="zh-CN" sz="2400" dirty="0"/>
              <a:t>一个为</a:t>
            </a:r>
            <a:r>
              <a:rPr lang="zh-CN" altLang="zh-CN" sz="2400" dirty="0">
                <a:solidFill>
                  <a:srgbClr val="0000FF"/>
                </a:solidFill>
              </a:rPr>
              <a:t>主控设备</a:t>
            </a:r>
            <a:r>
              <a:rPr lang="zh-CN" altLang="zh-CN" sz="2400" dirty="0"/>
              <a:t>，其余为</a:t>
            </a:r>
            <a:r>
              <a:rPr lang="zh-CN" altLang="zh-CN" sz="2400" dirty="0">
                <a:solidFill>
                  <a:srgbClr val="0000FF"/>
                </a:solidFill>
              </a:rPr>
              <a:t>目标设备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可</a:t>
            </a:r>
            <a:r>
              <a:rPr lang="zh-CN" altLang="zh-CN" sz="2400" dirty="0"/>
              <a:t>支持</a:t>
            </a:r>
            <a:r>
              <a:rPr lang="zh-CN" altLang="zh-CN" sz="2400" dirty="0">
                <a:solidFill>
                  <a:srgbClr val="0000FF"/>
                </a:solidFill>
              </a:rPr>
              <a:t>一点对多点</a:t>
            </a:r>
            <a:r>
              <a:rPr lang="zh-CN" altLang="zh-CN" sz="2400" dirty="0">
                <a:solidFill>
                  <a:srgbClr val="FF0000"/>
                </a:solidFill>
              </a:rPr>
              <a:t>全双工</a:t>
            </a:r>
            <a:r>
              <a:rPr lang="zh-CN" altLang="zh-CN" sz="2400" dirty="0">
                <a:solidFill>
                  <a:srgbClr val="CC0099"/>
                </a:solidFill>
              </a:rPr>
              <a:t>双向</a:t>
            </a:r>
            <a:r>
              <a:rPr lang="zh-CN" altLang="zh-CN" sz="2400" dirty="0"/>
              <a:t>通信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2"/>
            <a:r>
              <a:rPr lang="zh-CN" altLang="zh-CN" sz="2400" dirty="0" smtClean="0"/>
              <a:t>但</a:t>
            </a:r>
            <a:r>
              <a:rPr lang="zh-CN" altLang="zh-CN" sz="2400" dirty="0"/>
              <a:t>目标设备间不能通信</a:t>
            </a:r>
            <a:r>
              <a:rPr lang="zh-CN" altLang="zh-CN" sz="2400" dirty="0" smtClean="0"/>
              <a:t>。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539439" y="836613"/>
            <a:ext cx="8156885" cy="50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四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RS423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RS422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RS485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480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05692-9981-4323-B32A-B2E6B9539B4A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900" y="1411288"/>
            <a:ext cx="8784730" cy="5186152"/>
          </a:xfrm>
        </p:spPr>
        <p:txBody>
          <a:bodyPr/>
          <a:lstStyle/>
          <a:p>
            <a:r>
              <a:rPr lang="en-US" altLang="zh-CN" dirty="0" smtClean="0"/>
              <a:t>RS-485</a:t>
            </a:r>
          </a:p>
          <a:p>
            <a:pPr lvl="1"/>
            <a:r>
              <a:rPr lang="zh-CN" altLang="zh-CN" dirty="0" smtClean="0"/>
              <a:t>对</a:t>
            </a:r>
            <a:r>
              <a:rPr lang="en-US" altLang="zh-CN" dirty="0"/>
              <a:t>RS-422</a:t>
            </a:r>
            <a:r>
              <a:rPr lang="zh-CN" altLang="zh-CN" dirty="0"/>
              <a:t>进行了扩展</a:t>
            </a:r>
            <a:r>
              <a:rPr lang="zh-CN" altLang="zh-CN" dirty="0" smtClean="0"/>
              <a:t>，</a:t>
            </a:r>
            <a:r>
              <a:rPr lang="zh-CN" altLang="en-US" dirty="0"/>
              <a:t>增加了</a:t>
            </a:r>
            <a:r>
              <a:rPr lang="zh-CN" altLang="en-US" dirty="0">
                <a:solidFill>
                  <a:srgbClr val="FF0000"/>
                </a:solidFill>
              </a:rPr>
              <a:t>多点</a:t>
            </a:r>
            <a:r>
              <a:rPr lang="zh-CN" altLang="en-US" dirty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双向</a:t>
            </a:r>
            <a:r>
              <a:rPr lang="zh-CN" altLang="en-US" dirty="0" smtClean="0"/>
              <a:t>通信能力</a:t>
            </a:r>
            <a:r>
              <a:rPr lang="zh-CN" altLang="en-US" dirty="0"/>
              <a:t>，命名为</a:t>
            </a:r>
            <a:r>
              <a:rPr lang="en-US" altLang="zh-CN" dirty="0"/>
              <a:t>TIA/EIA-485-A</a:t>
            </a:r>
            <a:r>
              <a:rPr lang="zh-CN" altLang="en-US" dirty="0"/>
              <a:t>标准。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采用</a:t>
            </a:r>
            <a:r>
              <a:rPr lang="zh-CN" altLang="en-US" dirty="0">
                <a:solidFill>
                  <a:srgbClr val="FF0000"/>
                </a:solidFill>
              </a:rPr>
              <a:t>二线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四线</a:t>
            </a:r>
            <a:r>
              <a:rPr lang="zh-CN" altLang="en-US" dirty="0" smtClean="0"/>
              <a:t>方式。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CC0099"/>
                </a:solidFill>
              </a:rPr>
              <a:t>二线制</a:t>
            </a:r>
            <a:r>
              <a:rPr lang="zh-CN" altLang="en-US" dirty="0"/>
              <a:t>可实现真正的</a:t>
            </a:r>
            <a:r>
              <a:rPr lang="zh-CN" altLang="en-US" dirty="0">
                <a:solidFill>
                  <a:srgbClr val="CC0099"/>
                </a:solidFill>
              </a:rPr>
              <a:t>多点</a:t>
            </a:r>
            <a:r>
              <a:rPr lang="zh-CN" altLang="en-US" dirty="0" smtClean="0">
                <a:solidFill>
                  <a:srgbClr val="CC0099"/>
                </a:solidFill>
              </a:rPr>
              <a:t>双向通信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半双工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，</a:t>
            </a:r>
            <a:r>
              <a:rPr lang="zh-CN" altLang="zh-CN" dirty="0">
                <a:solidFill>
                  <a:srgbClr val="0000FF"/>
                </a:solidFill>
              </a:rPr>
              <a:t>从设备</a:t>
            </a:r>
            <a:r>
              <a:rPr lang="zh-CN" altLang="zh-CN" dirty="0"/>
              <a:t>可不通过主设备与任何其他</a:t>
            </a:r>
            <a:r>
              <a:rPr lang="zh-CN" altLang="zh-CN" dirty="0">
                <a:solidFill>
                  <a:srgbClr val="0000FF"/>
                </a:solidFill>
              </a:rPr>
              <a:t>从设备</a:t>
            </a:r>
            <a:r>
              <a:rPr lang="zh-CN" altLang="zh-CN" dirty="0"/>
              <a:t>通信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/>
              <a:t>采用</a:t>
            </a:r>
            <a:r>
              <a:rPr lang="zh-CN" altLang="en-US" dirty="0">
                <a:solidFill>
                  <a:srgbClr val="CC0099"/>
                </a:solidFill>
              </a:rPr>
              <a:t>四线</a:t>
            </a:r>
            <a:r>
              <a:rPr lang="zh-CN" altLang="en-US" dirty="0"/>
              <a:t>连接时，与</a:t>
            </a:r>
            <a:r>
              <a:rPr lang="en-US" altLang="zh-CN" dirty="0"/>
              <a:t>RS-422</a:t>
            </a:r>
            <a:r>
              <a:rPr lang="zh-CN" altLang="en-US" dirty="0"/>
              <a:t>一样只能实现</a:t>
            </a:r>
            <a:r>
              <a:rPr lang="zh-CN" altLang="en-US" dirty="0">
                <a:solidFill>
                  <a:srgbClr val="0000FF"/>
                </a:solidFill>
              </a:rPr>
              <a:t>点对多</a:t>
            </a:r>
            <a:r>
              <a:rPr lang="zh-CN" altLang="en-US" dirty="0"/>
              <a:t>的通信，即只能有一个</a:t>
            </a:r>
            <a:r>
              <a:rPr lang="zh-CN" altLang="en-US" dirty="0" smtClean="0"/>
              <a:t>主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dirty="0" smtClean="0"/>
              <a:t>Master</a:t>
            </a:r>
            <a:r>
              <a:rPr lang="en-US" altLang="zh-CN" dirty="0">
                <a:latin typeface="+mn-ea"/>
                <a:ea typeface="+mn-ea"/>
              </a:rPr>
              <a:t>)</a:t>
            </a:r>
            <a:r>
              <a:rPr lang="zh-CN" altLang="en-US" dirty="0" smtClean="0"/>
              <a:t>设备</a:t>
            </a:r>
            <a:r>
              <a:rPr lang="zh-CN" altLang="en-US" dirty="0"/>
              <a:t>，其余为从</a:t>
            </a:r>
            <a:r>
              <a:rPr lang="zh-CN" altLang="en-US" dirty="0" smtClean="0"/>
              <a:t>设备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全双工</a:t>
            </a:r>
            <a:r>
              <a:rPr lang="en-US" altLang="zh-CN" dirty="0">
                <a:latin typeface="+mn-ea"/>
                <a:ea typeface="+mn-ea"/>
              </a:rPr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/>
              <a:t>最多可连接</a:t>
            </a:r>
            <a:r>
              <a:rPr lang="en-US" altLang="zh-CN" dirty="0">
                <a:solidFill>
                  <a:srgbClr val="FF6600"/>
                </a:solidFill>
              </a:rPr>
              <a:t>32</a:t>
            </a:r>
            <a:r>
              <a:rPr lang="zh-CN" altLang="zh-CN" dirty="0">
                <a:solidFill>
                  <a:srgbClr val="FF6600"/>
                </a:solidFill>
              </a:rPr>
              <a:t>台</a:t>
            </a:r>
            <a:r>
              <a:rPr lang="zh-CN" altLang="zh-CN" dirty="0" smtClean="0"/>
              <a:t>设备</a:t>
            </a:r>
            <a:r>
              <a:rPr lang="zh-CN" altLang="en-US" dirty="0"/>
              <a:t>。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539439" y="836613"/>
            <a:ext cx="8156885" cy="50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四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RS423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RS422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RS485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764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05692-9981-4323-B32A-B2E6B9539B4A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15520" y="5301260"/>
            <a:ext cx="7156983" cy="97249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i="1" dirty="0" smtClean="0"/>
              <a:t>MAX481/MAX483/MAX485/MAX487/MAX1487</a:t>
            </a:r>
          </a:p>
          <a:p>
            <a:pPr marL="0" indent="0" algn="ctr">
              <a:buNone/>
            </a:pPr>
            <a:r>
              <a:rPr lang="en-US" altLang="zh-CN" sz="2400" i="1" dirty="0" smtClean="0"/>
              <a:t>Typical </a:t>
            </a:r>
            <a:r>
              <a:rPr lang="en-US" altLang="zh-CN" sz="2400" i="1" dirty="0">
                <a:solidFill>
                  <a:srgbClr val="0000FF"/>
                </a:solidFill>
              </a:rPr>
              <a:t>Half-Duplex</a:t>
            </a:r>
            <a:r>
              <a:rPr lang="en-US" altLang="zh-CN" sz="2400" i="1" dirty="0"/>
              <a:t> RS-485 Network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539439" y="836613"/>
            <a:ext cx="8156885" cy="50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四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RS423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RS422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RS485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0" y="1863191"/>
            <a:ext cx="8785220" cy="32689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91850" y="170076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二线</a:t>
            </a:r>
            <a:r>
              <a:rPr lang="zh-CN" altLang="en-US" sz="2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1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A05692-9981-4323-B32A-B2E6B9539B4A}" type="slidenum">
              <a:rPr lang="zh-CN" altLang="en-US"/>
              <a:pPr/>
              <a:t>88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1397" y="5589300"/>
            <a:ext cx="8885223" cy="46842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i="1" dirty="0" smtClean="0"/>
              <a:t>MAX488–MAX491 </a:t>
            </a:r>
            <a:r>
              <a:rPr lang="en-US" altLang="zh-CN" sz="2400" i="1" dirty="0">
                <a:solidFill>
                  <a:srgbClr val="0000FF"/>
                </a:solidFill>
              </a:rPr>
              <a:t>Full-Duplex</a:t>
            </a:r>
            <a:r>
              <a:rPr lang="en-US" altLang="zh-CN" sz="2400" i="1" dirty="0"/>
              <a:t> RS-485 Network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8000"/>
                </a:solidFill>
                <a:ea typeface="黑体" pitchFamily="2" charset="-122"/>
              </a:rPr>
              <a:t>RS-232C 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串行通信接口</a:t>
            </a:r>
            <a:endParaRPr lang="zh-CN" altLang="en-US" sz="2800" b="1" dirty="0">
              <a:solidFill>
                <a:srgbClr val="006600"/>
              </a:solidFill>
              <a:ea typeface="黑体" pitchFamily="2" charset="-122"/>
            </a:endParaRPr>
          </a:p>
        </p:txBody>
      </p:sp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539439" y="836613"/>
            <a:ext cx="8156885" cy="50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四</a:t>
            </a:r>
            <a:r>
              <a:rPr lang="en-US" altLang="zh-CN" sz="2800" b="1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 RS423</a:t>
            </a:r>
            <a:r>
              <a:rPr lang="zh-CN" altLang="en-US" sz="2800" b="1" dirty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RS422</a:t>
            </a:r>
            <a:r>
              <a:rPr lang="zh-CN" altLang="en-US" sz="2800" b="1" dirty="0" smtClean="0">
                <a:solidFill>
                  <a:srgbClr val="FF6600"/>
                </a:solidFill>
                <a:ea typeface="黑体" pitchFamily="2" charset="-122"/>
              </a:rPr>
              <a:t>、</a:t>
            </a:r>
            <a:r>
              <a:rPr lang="en-US" altLang="zh-CN" sz="2800" b="1" dirty="0" smtClean="0">
                <a:solidFill>
                  <a:srgbClr val="FF6600"/>
                </a:solidFill>
                <a:ea typeface="黑体" pitchFamily="2" charset="-122"/>
              </a:rPr>
              <a:t>RS485</a:t>
            </a:r>
            <a:endParaRPr lang="zh-CN" altLang="en-US" sz="2800" b="1" dirty="0">
              <a:solidFill>
                <a:srgbClr val="FF6600"/>
              </a:solidFill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9" y="1949363"/>
            <a:ext cx="8790981" cy="34239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86084" y="1617171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四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线</a:t>
            </a:r>
            <a:r>
              <a:rPr lang="zh-CN" altLang="en-US" sz="2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799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</a:rPr>
              <a:t>一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89</a:t>
            </a:fld>
            <a:endParaRPr lang="en-US" altLang="zh-CN"/>
          </a:p>
        </p:txBody>
      </p:sp>
      <p:pic>
        <p:nvPicPr>
          <p:cNvPr id="5" name="Picture 10" descr="usbB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1628" y="1484313"/>
            <a:ext cx="4033837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60040" y="4724400"/>
            <a:ext cx="403383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</a:pPr>
            <a:r>
              <a:rPr lang="en-US" altLang="zh-CN" sz="2000" b="1">
                <a:latin typeface="Times New Roman" pitchFamily="18" charset="0"/>
              </a:rPr>
              <a:t>A USB port on the side of a PowerBook computer, along with the matching cable connector above it. Note the USB symbol that appears next to the port.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23410" y="908650"/>
            <a:ext cx="8641200" cy="57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fontAlgn="base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1755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632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43510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79387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anose="05000000000000000000" pitchFamily="2" charset="2"/>
              <a:buChar char="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kern="0" dirty="0" smtClean="0">
                <a:solidFill>
                  <a:srgbClr val="FF0000"/>
                </a:solidFill>
              </a:rPr>
              <a:t>USB</a:t>
            </a:r>
            <a:r>
              <a:rPr lang="zh-CN" altLang="en-US" kern="0" dirty="0" smtClean="0"/>
              <a:t>：</a:t>
            </a:r>
            <a:r>
              <a:rPr lang="zh-CN" altLang="en-US" kern="0" dirty="0" smtClean="0">
                <a:solidFill>
                  <a:srgbClr val="CC0099"/>
                </a:solidFill>
              </a:rPr>
              <a:t>通用串行总线</a:t>
            </a:r>
            <a:r>
              <a:rPr lang="zh-CN" altLang="en-US" kern="0" dirty="0" smtClean="0"/>
              <a:t>，</a:t>
            </a:r>
            <a:r>
              <a:rPr lang="en-US" altLang="zh-CN" kern="0" dirty="0" smtClean="0">
                <a:solidFill>
                  <a:srgbClr val="FF0000"/>
                </a:solidFill>
              </a:rPr>
              <a:t>U</a:t>
            </a:r>
            <a:r>
              <a:rPr lang="en-US" altLang="zh-CN" kern="0" dirty="0" smtClean="0"/>
              <a:t>niversal </a:t>
            </a:r>
            <a:r>
              <a:rPr lang="en-US" altLang="zh-CN" kern="0" dirty="0" smtClean="0">
                <a:solidFill>
                  <a:srgbClr val="FF0000"/>
                </a:solidFill>
              </a:rPr>
              <a:t>S</a:t>
            </a:r>
            <a:r>
              <a:rPr lang="en-US" altLang="zh-CN" kern="0" dirty="0" smtClean="0"/>
              <a:t>erial </a:t>
            </a:r>
            <a:r>
              <a:rPr lang="en-US" altLang="zh-CN" kern="0" dirty="0" smtClean="0">
                <a:solidFill>
                  <a:srgbClr val="FF0000"/>
                </a:solidFill>
              </a:rPr>
              <a:t>B</a:t>
            </a:r>
            <a:r>
              <a:rPr lang="en-US" altLang="zh-CN" kern="0" dirty="0" smtClean="0"/>
              <a:t>us</a:t>
            </a:r>
            <a:endParaRPr lang="en-US" altLang="zh-CN" kern="0" dirty="0">
              <a:solidFill>
                <a:srgbClr val="FF6600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323410" y="1484731"/>
            <a:ext cx="4536630" cy="4320599"/>
          </a:xfrm>
        </p:spPr>
        <p:txBody>
          <a:bodyPr/>
          <a:lstStyle/>
          <a:p>
            <a:r>
              <a:rPr lang="zh-CN" altLang="en-US" dirty="0" smtClean="0"/>
              <a:t>版本：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1996</a:t>
            </a:r>
            <a:r>
              <a:rPr lang="zh-CN" altLang="zh-CN" dirty="0"/>
              <a:t>年的</a:t>
            </a:r>
            <a:r>
              <a:rPr lang="en-US" altLang="zh-CN" dirty="0" smtClean="0"/>
              <a:t>USB1.0</a:t>
            </a:r>
          </a:p>
          <a:p>
            <a:pPr lvl="1"/>
            <a:r>
              <a:rPr lang="en-US" altLang="zh-CN" dirty="0" smtClean="0"/>
              <a:t>1998</a:t>
            </a:r>
            <a:r>
              <a:rPr lang="zh-CN" altLang="zh-CN" dirty="0"/>
              <a:t>年的</a:t>
            </a:r>
            <a:r>
              <a:rPr lang="en-US" altLang="zh-CN" dirty="0" smtClean="0"/>
              <a:t>USB1.1</a:t>
            </a:r>
          </a:p>
          <a:p>
            <a:pPr lvl="1"/>
            <a:r>
              <a:rPr lang="en-US" altLang="zh-CN" dirty="0" smtClean="0"/>
              <a:t>2000</a:t>
            </a:r>
            <a:r>
              <a:rPr lang="zh-CN" altLang="zh-CN" dirty="0"/>
              <a:t>年的</a:t>
            </a:r>
            <a:r>
              <a:rPr lang="en-US" altLang="zh-CN" dirty="0" smtClean="0"/>
              <a:t>USB2.0</a:t>
            </a:r>
          </a:p>
          <a:p>
            <a:pPr lvl="1"/>
            <a:r>
              <a:rPr lang="en-US" altLang="zh-CN" dirty="0" smtClean="0"/>
              <a:t>2008</a:t>
            </a:r>
            <a:r>
              <a:rPr lang="zh-CN" altLang="zh-CN" dirty="0"/>
              <a:t>年的</a:t>
            </a:r>
            <a:r>
              <a:rPr lang="en-US" altLang="zh-CN" dirty="0" smtClean="0"/>
              <a:t>USB3.0</a:t>
            </a:r>
          </a:p>
          <a:p>
            <a:pPr lvl="1"/>
            <a:r>
              <a:rPr lang="en-US" altLang="zh-CN" dirty="0" smtClean="0"/>
              <a:t>2013</a:t>
            </a:r>
            <a:r>
              <a:rPr lang="zh-CN" altLang="zh-CN" dirty="0"/>
              <a:t>年的</a:t>
            </a:r>
            <a:r>
              <a:rPr lang="en-US" altLang="zh-CN" dirty="0" smtClean="0"/>
              <a:t>USB3.1</a:t>
            </a:r>
          </a:p>
          <a:p>
            <a:pPr lvl="1"/>
            <a:r>
              <a:rPr lang="zh-CN" altLang="en-US" dirty="0" smtClean="0"/>
              <a:t>各</a:t>
            </a:r>
            <a:r>
              <a:rPr lang="zh-CN" altLang="zh-CN" dirty="0" smtClean="0"/>
              <a:t>版本</a:t>
            </a:r>
            <a:r>
              <a:rPr lang="zh-CN" altLang="zh-CN" dirty="0" smtClean="0">
                <a:solidFill>
                  <a:srgbClr val="008000"/>
                </a:solidFill>
              </a:rPr>
              <a:t>向下兼容</a:t>
            </a:r>
            <a:endParaRPr lang="en-US" altLang="zh-CN" dirty="0" smtClean="0">
              <a:solidFill>
                <a:srgbClr val="008000"/>
              </a:solidFill>
            </a:endParaRPr>
          </a:p>
          <a:p>
            <a:r>
              <a:rPr lang="zh-CN" altLang="zh-CN" dirty="0"/>
              <a:t>传输</a:t>
            </a:r>
            <a:r>
              <a:rPr lang="zh-CN" altLang="zh-CN" dirty="0" smtClean="0"/>
              <a:t>距离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</a:t>
            </a:r>
            <a:r>
              <a:rPr lang="zh-CN" altLang="en-US" dirty="0" smtClean="0"/>
              <a:t>～</a:t>
            </a:r>
            <a:r>
              <a:rPr lang="en-US" altLang="zh-CN" dirty="0" smtClean="0"/>
              <a:t>5</a:t>
            </a:r>
            <a:r>
              <a:rPr lang="zh-CN" altLang="zh-CN" dirty="0" smtClean="0"/>
              <a:t>米</a:t>
            </a:r>
            <a:endParaRPr lang="en-US" altLang="zh-CN" dirty="0" smtClean="0"/>
          </a:p>
          <a:p>
            <a:r>
              <a:rPr lang="zh-CN" altLang="zh-CN" dirty="0" smtClean="0"/>
              <a:t>电压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5V</a:t>
            </a:r>
            <a:endParaRPr lang="zh-CN" altLang="en-US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57770" y="528608"/>
            <a:ext cx="1634830" cy="740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4"/>
          <p:cNvSpPr txBox="1"/>
          <p:nvPr/>
        </p:nvSpPr>
        <p:spPr>
          <a:xfrm>
            <a:off x="539440" y="5805330"/>
            <a:ext cx="417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mtClean="0">
                <a:solidFill>
                  <a:srgbClr val="0000FF"/>
                </a:solidFill>
              </a:rPr>
              <a:t>http://www.usb.org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586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0F4E84-C13C-4A05-B2BB-2BC058BBD1A2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en-US" altLang="zh-CN" dirty="0">
                <a:ea typeface="黑体" pitchFamily="2" charset="-122"/>
              </a:rPr>
              <a:t>4.2.1  </a:t>
            </a:r>
            <a:r>
              <a:rPr lang="zh-CN" altLang="en-US" dirty="0">
                <a:ea typeface="黑体" pitchFamily="2" charset="-122"/>
              </a:rPr>
              <a:t>内总线 	</a:t>
            </a:r>
            <a:r>
              <a:rPr lang="zh-CN" altLang="en-US" dirty="0">
                <a:solidFill>
                  <a:srgbClr val="008000"/>
                </a:solidFill>
                <a:ea typeface="黑体" pitchFamily="2" charset="-122"/>
              </a:rPr>
              <a:t>一、</a:t>
            </a:r>
            <a:r>
              <a:rPr lang="en-US" altLang="zh-CN" dirty="0">
                <a:solidFill>
                  <a:srgbClr val="006600"/>
                </a:solidFill>
                <a:ea typeface="黑体" pitchFamily="2" charset="-122"/>
              </a:rPr>
              <a:t>ISA</a:t>
            </a:r>
            <a:r>
              <a:rPr lang="zh-CN" altLang="en-US" dirty="0">
                <a:solidFill>
                  <a:srgbClr val="006600"/>
                </a:solidFill>
                <a:ea typeface="黑体" pitchFamily="2" charset="-122"/>
              </a:rPr>
              <a:t>总线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466725" y="981075"/>
            <a:ext cx="8229600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41338" indent="-541338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chemeClr val="bg2"/>
                </a:solidFill>
                <a:ea typeface="黑体" pitchFamily="2" charset="-122"/>
              </a:rPr>
              <a:t>一</a:t>
            </a:r>
            <a:r>
              <a:rPr lang="en-US" altLang="zh-CN" sz="2800" b="1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2800" b="1" dirty="0" smtClean="0">
                <a:solidFill>
                  <a:schemeClr val="bg2"/>
                </a:solidFill>
                <a:ea typeface="黑体" pitchFamily="2" charset="-122"/>
              </a:rPr>
              <a:t> ISA</a:t>
            </a:r>
            <a:r>
              <a:rPr lang="zh-CN" altLang="en-US" sz="2800" b="1" dirty="0">
                <a:solidFill>
                  <a:schemeClr val="bg2"/>
                </a:solidFill>
                <a:ea typeface="黑体" pitchFamily="2" charset="-122"/>
              </a:rPr>
              <a:t>总线的特点：</a:t>
            </a:r>
          </a:p>
          <a:p>
            <a:pPr marL="541338" indent="-54133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支持</a:t>
            </a:r>
            <a:r>
              <a:rPr lang="en-US" altLang="zh-CN" sz="2800" b="1" dirty="0">
                <a:latin typeface="Times New Roman" pitchFamily="18" charset="0"/>
              </a:rPr>
              <a:t>8</a:t>
            </a:r>
            <a:r>
              <a:rPr lang="zh-CN" altLang="en-US" sz="2800" b="1" dirty="0">
                <a:latin typeface="Times New Roman" pitchFamily="18" charset="0"/>
              </a:rPr>
              <a:t>位、</a:t>
            </a:r>
            <a:r>
              <a:rPr lang="en-US" altLang="zh-CN" sz="2800" b="1" dirty="0">
                <a:latin typeface="Times New Roman" pitchFamily="18" charset="0"/>
              </a:rPr>
              <a:t>16</a:t>
            </a:r>
            <a:r>
              <a:rPr lang="zh-CN" altLang="en-US" sz="2800" b="1" dirty="0">
                <a:latin typeface="Times New Roman" pitchFamily="18" charset="0"/>
              </a:rPr>
              <a:t>位数据操作。</a:t>
            </a:r>
          </a:p>
          <a:p>
            <a:pPr marL="541338" indent="-54133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将</a:t>
            </a:r>
            <a:r>
              <a:rPr lang="en-US" altLang="zh-CN" sz="2800" b="1" dirty="0">
                <a:latin typeface="Times New Roman" pitchFamily="18" charset="0"/>
              </a:rPr>
              <a:t>XT</a:t>
            </a:r>
            <a:r>
              <a:rPr lang="zh-CN" altLang="en-US" sz="2800" b="1" dirty="0">
                <a:latin typeface="Times New Roman" pitchFamily="18" charset="0"/>
              </a:rPr>
              <a:t>与</a:t>
            </a:r>
            <a:r>
              <a:rPr lang="en-US" altLang="zh-CN" sz="2800" b="1" dirty="0">
                <a:latin typeface="Times New Roman" pitchFamily="18" charset="0"/>
              </a:rPr>
              <a:t>AT</a:t>
            </a:r>
            <a:r>
              <a:rPr lang="zh-CN" altLang="en-US" sz="2800" b="1" dirty="0">
                <a:latin typeface="Times New Roman" pitchFamily="18" charset="0"/>
              </a:rPr>
              <a:t>总线的运行速度提升至</a:t>
            </a:r>
            <a:r>
              <a:rPr lang="en-US" altLang="zh-CN" sz="2800" b="1" dirty="0">
                <a:latin typeface="Times New Roman" pitchFamily="18" charset="0"/>
              </a:rPr>
              <a:t>8MHz</a:t>
            </a:r>
            <a:r>
              <a:rPr lang="zh-CN" altLang="en-US" sz="2800" b="1" dirty="0">
                <a:latin typeface="Times New Roman" pitchFamily="18" charset="0"/>
              </a:rPr>
              <a:t>。</a:t>
            </a:r>
          </a:p>
          <a:p>
            <a:pPr marL="541338" indent="-54133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更强调</a:t>
            </a:r>
            <a:r>
              <a:rPr lang="en-US" altLang="zh-CN" sz="2800" b="1" dirty="0">
                <a:latin typeface="Times New Roman" pitchFamily="18" charset="0"/>
              </a:rPr>
              <a:t>I/O</a:t>
            </a:r>
            <a:r>
              <a:rPr lang="zh-CN" altLang="en-US" sz="2800" b="1" dirty="0">
                <a:latin typeface="Times New Roman" pitchFamily="18" charset="0"/>
              </a:rPr>
              <a:t>处理能力</a:t>
            </a:r>
            <a:r>
              <a:rPr lang="zh-CN" altLang="en-US" sz="2800" b="1" dirty="0" smtClean="0">
                <a:latin typeface="Times New Roman" pitchFamily="18" charset="0"/>
              </a:rPr>
              <a:t>：</a:t>
            </a:r>
            <a:r>
              <a:rPr lang="en-US" altLang="zh-CN" sz="2800" b="1" dirty="0" smtClean="0">
                <a:latin typeface="Times New Roman" pitchFamily="18" charset="0"/>
              </a:rPr>
              <a:t>64KB</a:t>
            </a:r>
            <a:r>
              <a:rPr lang="zh-CN" altLang="en-US" sz="2800" b="1" dirty="0">
                <a:latin typeface="Times New Roman" pitchFamily="18" charset="0"/>
              </a:rPr>
              <a:t>的</a:t>
            </a:r>
            <a:r>
              <a:rPr lang="en-US" altLang="zh-CN" sz="2800" b="1" dirty="0">
                <a:latin typeface="Times New Roman" pitchFamily="18" charset="0"/>
              </a:rPr>
              <a:t>I/O</a:t>
            </a:r>
            <a:r>
              <a:rPr lang="zh-CN" altLang="en-US" sz="2800" b="1" dirty="0">
                <a:latin typeface="Times New Roman" pitchFamily="18" charset="0"/>
              </a:rPr>
              <a:t>空间、</a:t>
            </a:r>
            <a:r>
              <a:rPr lang="en-US" altLang="zh-CN" sz="2800" b="1" dirty="0">
                <a:latin typeface="Times New Roman" pitchFamily="18" charset="0"/>
              </a:rPr>
              <a:t>11</a:t>
            </a:r>
            <a:r>
              <a:rPr lang="zh-CN" altLang="en-US" sz="2800" b="1" dirty="0">
                <a:latin typeface="Times New Roman" pitchFamily="18" charset="0"/>
              </a:rPr>
              <a:t>级硬件中断、</a:t>
            </a:r>
            <a:r>
              <a:rPr lang="en-US" altLang="zh-CN" sz="2800" b="1" dirty="0">
                <a:latin typeface="Times New Roman" pitchFamily="18" charset="0"/>
              </a:rPr>
              <a:t>7</a:t>
            </a:r>
            <a:r>
              <a:rPr lang="zh-CN" altLang="en-US" sz="2800" b="1" dirty="0">
                <a:latin typeface="Times New Roman" pitchFamily="18" charset="0"/>
              </a:rPr>
              <a:t>级</a:t>
            </a:r>
            <a:r>
              <a:rPr lang="en-US" altLang="zh-CN" sz="2800" b="1" dirty="0">
                <a:latin typeface="Times New Roman" pitchFamily="18" charset="0"/>
              </a:rPr>
              <a:t>DMA</a:t>
            </a:r>
            <a:r>
              <a:rPr lang="zh-CN" altLang="en-US" sz="2800" b="1" dirty="0">
                <a:latin typeface="Times New Roman" pitchFamily="18" charset="0"/>
              </a:rPr>
              <a:t>通道。</a:t>
            </a:r>
          </a:p>
          <a:p>
            <a:pPr marL="541338" indent="-54133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地址、数据非多路复用。</a:t>
            </a:r>
          </a:p>
          <a:p>
            <a:pPr marL="541338" indent="-54133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是多主控设备总线：除主</a:t>
            </a:r>
            <a:r>
              <a:rPr lang="en-US" altLang="zh-CN" sz="2800" b="1" dirty="0">
                <a:latin typeface="Times New Roman" pitchFamily="18" charset="0"/>
              </a:rPr>
              <a:t>CPU</a:t>
            </a:r>
            <a:r>
              <a:rPr lang="zh-CN" altLang="en-US" sz="2800" b="1" dirty="0">
                <a:latin typeface="Times New Roman" pitchFamily="18" charset="0"/>
              </a:rPr>
              <a:t>之外，</a:t>
            </a:r>
            <a:r>
              <a:rPr lang="en-US" altLang="zh-CN" sz="2800" b="1" dirty="0">
                <a:latin typeface="Times New Roman" pitchFamily="18" charset="0"/>
              </a:rPr>
              <a:t>DMA</a:t>
            </a:r>
            <a:r>
              <a:rPr lang="zh-CN" altLang="en-US" sz="2800" b="1" dirty="0">
                <a:latin typeface="Times New Roman" pitchFamily="18" charset="0"/>
              </a:rPr>
              <a:t>控制器、</a:t>
            </a:r>
            <a:r>
              <a:rPr lang="en-US" altLang="zh-CN" sz="2800" b="1" dirty="0">
                <a:latin typeface="Times New Roman" pitchFamily="18" charset="0"/>
              </a:rPr>
              <a:t>DRAM</a:t>
            </a:r>
            <a:r>
              <a:rPr lang="zh-CN" altLang="en-US" sz="2800" b="1" dirty="0">
                <a:latin typeface="Times New Roman" pitchFamily="18" charset="0"/>
              </a:rPr>
              <a:t>刷新控制器、带处理器</a:t>
            </a:r>
            <a:r>
              <a:rPr lang="zh-CN" altLang="en-US" sz="2800" b="1" dirty="0" smtClean="0">
                <a:latin typeface="Times New Roman" pitchFamily="18" charset="0"/>
              </a:rPr>
              <a:t>的智能卡</a:t>
            </a:r>
            <a:r>
              <a:rPr lang="zh-CN" altLang="en-US" sz="2800" b="1" dirty="0">
                <a:latin typeface="Times New Roman" pitchFamily="18" charset="0"/>
              </a:rPr>
              <a:t>都</a:t>
            </a:r>
            <a:r>
              <a:rPr lang="zh-CN" altLang="en-US" sz="2800" b="1" dirty="0" smtClean="0">
                <a:latin typeface="Times New Roman" pitchFamily="18" charset="0"/>
              </a:rPr>
              <a:t>可以成为</a:t>
            </a:r>
            <a:r>
              <a:rPr lang="en-US" altLang="zh-CN" sz="2800" b="1" dirty="0">
                <a:latin typeface="Times New Roman" pitchFamily="18" charset="0"/>
              </a:rPr>
              <a:t>ISA</a:t>
            </a:r>
            <a:r>
              <a:rPr lang="zh-CN" altLang="en-US" sz="2800" b="1" dirty="0">
                <a:latin typeface="Times New Roman" pitchFamily="18" charset="0"/>
              </a:rPr>
              <a:t>的主控设备。</a:t>
            </a:r>
          </a:p>
          <a:p>
            <a:pPr marL="541338" indent="-541338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AutoNum type="circleNumDbPlain"/>
            </a:pPr>
            <a:r>
              <a:rPr lang="zh-CN" altLang="en-US" sz="2800" b="1" dirty="0">
                <a:latin typeface="Times New Roman" pitchFamily="18" charset="0"/>
              </a:rPr>
              <a:t>曾广泛流行，支持的厂商众多。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二、</a:t>
            </a:r>
            <a:r>
              <a:rPr lang="en-US" altLang="zh-CN" dirty="0" smtClean="0">
                <a:solidFill>
                  <a:srgbClr val="008000"/>
                </a:solidFill>
              </a:rPr>
              <a:t>USB </a:t>
            </a:r>
            <a:r>
              <a:rPr lang="zh-CN" altLang="en-US" dirty="0" smtClean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一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855302"/>
            <a:ext cx="8641200" cy="5760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zh-CN" dirty="0" smtClean="0"/>
              <a:t>目的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sz="2400" dirty="0" smtClean="0"/>
              <a:t>统一各</a:t>
            </a:r>
            <a:r>
              <a:rPr lang="zh-CN" altLang="zh-CN" sz="2400" dirty="0"/>
              <a:t>类外设与</a:t>
            </a:r>
            <a:r>
              <a:rPr lang="zh-CN" altLang="zh-CN" sz="2400" dirty="0" smtClean="0"/>
              <a:t>计算机</a:t>
            </a:r>
            <a:r>
              <a:rPr lang="zh-CN" altLang="en-US" sz="2400" dirty="0" smtClean="0"/>
              <a:t>的</a:t>
            </a:r>
            <a:r>
              <a:rPr lang="zh-CN" altLang="zh-CN" sz="2400" dirty="0" smtClean="0"/>
              <a:t>连接</a:t>
            </a:r>
            <a:r>
              <a:rPr lang="zh-CN" altLang="zh-CN" sz="2400" dirty="0"/>
              <a:t>接口，提供一个通用的接口</a:t>
            </a:r>
            <a:r>
              <a:rPr lang="zh-CN" altLang="zh-CN" sz="2400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USB</a:t>
            </a:r>
            <a:r>
              <a:rPr lang="zh-CN" altLang="zh-CN" dirty="0"/>
              <a:t>总线</a:t>
            </a:r>
            <a:r>
              <a:rPr lang="zh-CN" altLang="en-US" dirty="0"/>
              <a:t>标准</a:t>
            </a:r>
            <a:r>
              <a:rPr lang="zh-CN" altLang="en-US" dirty="0" smtClean="0"/>
              <a:t>由多</a:t>
            </a:r>
            <a:r>
              <a:rPr lang="zh-CN" altLang="zh-CN" dirty="0" smtClean="0"/>
              <a:t>家</a:t>
            </a:r>
            <a:r>
              <a:rPr lang="zh-CN" altLang="zh-CN" dirty="0"/>
              <a:t>公司</a:t>
            </a:r>
            <a:r>
              <a:rPr lang="zh-CN" altLang="zh-CN" dirty="0" smtClean="0"/>
              <a:t>联合</a:t>
            </a:r>
            <a:r>
              <a:rPr lang="zh-CN" altLang="en-US" dirty="0" smtClean="0"/>
              <a:t>制定。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1998.09.23</a:t>
            </a:r>
            <a:r>
              <a:rPr lang="zh-CN" altLang="en-US" sz="2400" dirty="0" smtClean="0"/>
              <a:t>，版本</a:t>
            </a:r>
            <a:r>
              <a:rPr lang="en-US" altLang="zh-CN" sz="2400" dirty="0" smtClean="0"/>
              <a:t>1.1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Compaq</a:t>
            </a:r>
            <a:r>
              <a:rPr lang="zh-CN" altLang="en-US" sz="2400" dirty="0"/>
              <a:t>，</a:t>
            </a:r>
            <a:r>
              <a:rPr lang="en-US" altLang="zh-CN" sz="2400" dirty="0"/>
              <a:t>Intel</a:t>
            </a:r>
            <a:r>
              <a:rPr lang="zh-CN" altLang="en-US" sz="2400" dirty="0"/>
              <a:t>，</a:t>
            </a:r>
            <a:r>
              <a:rPr lang="en-US" altLang="zh-CN" sz="2400" dirty="0"/>
              <a:t>Microsoft</a:t>
            </a:r>
            <a:r>
              <a:rPr lang="zh-CN" altLang="en-US" sz="2400" dirty="0"/>
              <a:t>，</a:t>
            </a:r>
            <a:r>
              <a:rPr lang="en-US" altLang="zh-CN" sz="2400" dirty="0" smtClean="0"/>
              <a:t>NEC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2000.04.27</a:t>
            </a:r>
            <a:r>
              <a:rPr lang="zh-CN" altLang="en-US" sz="2400" dirty="0" smtClean="0"/>
              <a:t>，版本</a:t>
            </a:r>
            <a:r>
              <a:rPr lang="en-US" altLang="zh-CN" sz="2400" dirty="0" smtClean="0"/>
              <a:t>2.0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Compaq</a:t>
            </a:r>
            <a:r>
              <a:rPr lang="zh-CN" altLang="en-US" sz="2400" dirty="0"/>
              <a:t>，</a:t>
            </a:r>
            <a:r>
              <a:rPr lang="en-US" altLang="zh-CN" sz="2400" dirty="0"/>
              <a:t>Hewlett-Packard</a:t>
            </a:r>
            <a:r>
              <a:rPr lang="zh-CN" altLang="en-US" sz="2400" dirty="0"/>
              <a:t>，</a:t>
            </a:r>
            <a:r>
              <a:rPr lang="en-US" altLang="zh-CN" sz="2400" dirty="0"/>
              <a:t>Intel</a:t>
            </a:r>
            <a:r>
              <a:rPr lang="zh-CN" altLang="en-US" sz="2400" dirty="0"/>
              <a:t>，</a:t>
            </a:r>
            <a:r>
              <a:rPr lang="en-US" altLang="zh-CN" sz="2400" dirty="0"/>
              <a:t>Lucent</a:t>
            </a:r>
            <a:r>
              <a:rPr lang="zh-CN" altLang="en-US" sz="2400" dirty="0"/>
              <a:t>，</a:t>
            </a:r>
            <a:r>
              <a:rPr lang="en-US" altLang="zh-CN" sz="2400" dirty="0"/>
              <a:t>Microsoft</a:t>
            </a:r>
            <a:r>
              <a:rPr lang="zh-CN" altLang="en-US" sz="2400" dirty="0"/>
              <a:t>，</a:t>
            </a:r>
            <a:r>
              <a:rPr lang="en-US" altLang="zh-CN" sz="2400" dirty="0"/>
              <a:t>NEC</a:t>
            </a:r>
            <a:r>
              <a:rPr lang="zh-CN" altLang="en-US" sz="2400" dirty="0"/>
              <a:t>，</a:t>
            </a:r>
            <a:r>
              <a:rPr lang="en-US" altLang="zh-CN" sz="2400" dirty="0" smtClean="0"/>
              <a:t>Philips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2013.07.26</a:t>
            </a:r>
            <a:r>
              <a:rPr lang="zh-CN" altLang="en-US" sz="2400" dirty="0" smtClean="0"/>
              <a:t>，版本</a:t>
            </a:r>
            <a:r>
              <a:rPr lang="en-US" altLang="zh-CN" sz="2400" dirty="0" smtClean="0"/>
              <a:t>3.1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Hewlett-Packard</a:t>
            </a:r>
            <a:r>
              <a:rPr lang="zh-CN" altLang="en-US" sz="2400" dirty="0"/>
              <a:t>，</a:t>
            </a:r>
            <a:r>
              <a:rPr lang="en-US" altLang="zh-CN" sz="2400" dirty="0"/>
              <a:t>Intel</a:t>
            </a:r>
            <a:r>
              <a:rPr lang="zh-CN" altLang="en-US" sz="2400" dirty="0"/>
              <a:t>，</a:t>
            </a:r>
            <a:r>
              <a:rPr lang="en-US" altLang="zh-CN" sz="2400" dirty="0"/>
              <a:t>Microsoft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Renesas</a:t>
            </a:r>
            <a:r>
              <a:rPr lang="zh-CN" altLang="en-US" sz="2400" dirty="0"/>
              <a:t>，</a:t>
            </a:r>
            <a:r>
              <a:rPr lang="en-US" altLang="zh-CN" sz="2400" dirty="0"/>
              <a:t>ST-Ericsson</a:t>
            </a:r>
            <a:r>
              <a:rPr lang="zh-CN" altLang="en-US" sz="2400" dirty="0"/>
              <a:t>，</a:t>
            </a:r>
            <a:r>
              <a:rPr lang="en-US" altLang="zh-CN" sz="2400" dirty="0"/>
              <a:t>Texas </a:t>
            </a:r>
            <a:r>
              <a:rPr lang="en-US" altLang="zh-CN" sz="2400" dirty="0" smtClean="0"/>
              <a:t>Instruments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2017.09.22</a:t>
            </a:r>
            <a:r>
              <a:rPr lang="zh-CN" altLang="en-US" sz="2400" dirty="0" smtClean="0"/>
              <a:t>，版本</a:t>
            </a:r>
            <a:r>
              <a:rPr lang="en-US" altLang="zh-CN" sz="2400" dirty="0" smtClean="0"/>
              <a:t>3.2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Apple Inc.</a:t>
            </a:r>
            <a:r>
              <a:rPr lang="zh-CN" altLang="en-US" sz="2400" dirty="0"/>
              <a:t>，</a:t>
            </a:r>
            <a:r>
              <a:rPr lang="en-US" altLang="zh-CN" sz="2400" dirty="0"/>
              <a:t>Hewlett-Packard Inc.</a:t>
            </a:r>
            <a:r>
              <a:rPr lang="zh-CN" altLang="en-US" sz="2400" dirty="0"/>
              <a:t>，</a:t>
            </a:r>
            <a:r>
              <a:rPr lang="en-US" altLang="zh-CN" sz="2400" dirty="0"/>
              <a:t>Intel Corporation</a:t>
            </a:r>
            <a:r>
              <a:rPr lang="zh-CN" altLang="en-US" sz="2400" dirty="0"/>
              <a:t>，</a:t>
            </a:r>
            <a:r>
              <a:rPr lang="en-US" altLang="zh-CN" sz="2400" dirty="0"/>
              <a:t>Microsoft Corporation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Renesas</a:t>
            </a:r>
            <a:r>
              <a:rPr lang="en-US" altLang="zh-CN" sz="2400" dirty="0"/>
              <a:t> Corporation</a:t>
            </a:r>
            <a:r>
              <a:rPr lang="zh-CN" altLang="en-US" sz="2400" dirty="0"/>
              <a:t>，</a:t>
            </a:r>
            <a:r>
              <a:rPr lang="en-US" altLang="zh-CN" sz="2400" dirty="0"/>
              <a:t>STMicroelectronics</a:t>
            </a:r>
            <a:r>
              <a:rPr lang="zh-CN" altLang="en-US" sz="2400" dirty="0"/>
              <a:t>，</a:t>
            </a:r>
            <a:r>
              <a:rPr lang="en-US" altLang="zh-CN" sz="2400" dirty="0"/>
              <a:t>Texas Instruments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9880574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二、</a:t>
            </a:r>
            <a:r>
              <a:rPr lang="en-US" altLang="zh-CN" dirty="0" smtClean="0">
                <a:solidFill>
                  <a:srgbClr val="008000"/>
                </a:solidFill>
              </a:rPr>
              <a:t>USB </a:t>
            </a:r>
            <a:r>
              <a:rPr lang="zh-CN" altLang="en-US" dirty="0" smtClean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一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91</a:t>
            </a:fld>
            <a:endParaRPr lang="en-US" altLang="zh-CN"/>
          </a:p>
        </p:txBody>
      </p:sp>
      <p:graphicFrame>
        <p:nvGraphicFramePr>
          <p:cNvPr id="8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991376"/>
              </p:ext>
            </p:extLst>
          </p:nvPr>
        </p:nvGraphicFramePr>
        <p:xfrm>
          <a:off x="251400" y="1412720"/>
          <a:ext cx="8713210" cy="50407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0200"/>
                <a:gridCol w="1728240"/>
                <a:gridCol w="2160300"/>
                <a:gridCol w="2016280"/>
                <a:gridCol w="1368190"/>
              </a:tblGrid>
              <a:tr h="4688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版本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最大带宽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代号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最大输出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电流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推出时间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7619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1.0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1.5Mbps 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192KB/s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Low-Speed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5V/500mA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1996.01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7619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12Mbps 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1.5MB/s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Full-Speed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5V/500mA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1998.09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7619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USB 2.0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480Mbps 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60MB/s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High-Speed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5V/500mA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2000.04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7619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  <a:b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2400" b="1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Gen1</a:t>
                      </a:r>
                      <a:r>
                        <a:rPr 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5Gbps 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500MB/s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SuperSpeed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5V/500mA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2008.11</a:t>
                      </a:r>
                      <a:b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2013.12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761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3.1</a:t>
                      </a:r>
                      <a:b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zh-CN" sz="2400" b="1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Gen2</a:t>
                      </a:r>
                      <a:r>
                        <a:rPr lang="en-US" altLang="zh-CN" sz="24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2400" b="1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10Gbps 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1250MB/s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SuperSpeed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20V/5A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2013.12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7619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USB 3.2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20Gbps 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2500MB/s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SuperSpeed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++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20V/5A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2017.09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00" y="908650"/>
            <a:ext cx="8641200" cy="5760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USB</a:t>
            </a:r>
            <a:r>
              <a:rPr lang="zh-CN" altLang="zh-CN" dirty="0"/>
              <a:t>总线各版本参数</a:t>
            </a:r>
            <a:r>
              <a:rPr lang="zh-CN" altLang="zh-CN" dirty="0" smtClean="0"/>
              <a:t>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268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二、</a:t>
            </a:r>
            <a:r>
              <a:rPr lang="en-US" altLang="zh-CN" dirty="0" smtClean="0">
                <a:solidFill>
                  <a:srgbClr val="008000"/>
                </a:solidFill>
              </a:rPr>
              <a:t>USB </a:t>
            </a:r>
            <a:r>
              <a:rPr lang="zh-CN" altLang="en-US" dirty="0" smtClean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一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92</a:t>
            </a:fld>
            <a:endParaRPr lang="en-US" altLang="zh-CN"/>
          </a:p>
        </p:txBody>
      </p:sp>
      <p:graphicFrame>
        <p:nvGraphicFramePr>
          <p:cNvPr id="8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950016"/>
              </p:ext>
            </p:extLst>
          </p:nvPr>
        </p:nvGraphicFramePr>
        <p:xfrm>
          <a:off x="395420" y="1268700"/>
          <a:ext cx="8425170" cy="18002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0200"/>
                <a:gridCol w="1440200"/>
                <a:gridCol w="1440200"/>
                <a:gridCol w="1224170"/>
                <a:gridCol w="1584220"/>
                <a:gridCol w="1296180"/>
              </a:tblGrid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本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最大带宽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信号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</a:t>
                      </a:r>
                      <a:r>
                        <a:rPr lang="zh-CN" alt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电流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通道类型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</a:tr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12Mb/s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500mA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半双工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NRZI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2.0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480Mb/s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500mA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半双工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NRZI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3.0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5Gb/s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900mA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全双工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8b/10b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9" name="内容占位符 6"/>
          <p:cNvSpPr txBox="1">
            <a:spLocks/>
          </p:cNvSpPr>
          <p:nvPr/>
        </p:nvSpPr>
        <p:spPr bwMode="auto">
          <a:xfrm>
            <a:off x="323410" y="836640"/>
            <a:ext cx="864120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fontAlgn="base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1755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632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43510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79387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anose="05000000000000000000" pitchFamily="2" charset="2"/>
              <a:buChar char="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altLang="zh-CN" sz="2400" kern="0" dirty="0" smtClean="0"/>
              <a:t>USB</a:t>
            </a:r>
            <a:r>
              <a:rPr lang="zh-CN" altLang="zh-CN" sz="2400" kern="0" dirty="0" smtClean="0"/>
              <a:t>总线各版本参数比较</a:t>
            </a:r>
            <a:endParaRPr lang="zh-CN" altLang="en-US" sz="2400" kern="0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23410" y="3284980"/>
            <a:ext cx="8713210" cy="3348610"/>
          </a:xfrm>
        </p:spPr>
        <p:txBody>
          <a:bodyPr/>
          <a:lstStyle/>
          <a:p>
            <a:r>
              <a:rPr lang="zh-CN" altLang="zh-CN" dirty="0">
                <a:solidFill>
                  <a:srgbClr val="0000FF"/>
                </a:solidFill>
              </a:rPr>
              <a:t>翻转不归零</a:t>
            </a:r>
            <a:r>
              <a:rPr lang="zh-CN" altLang="zh-CN" dirty="0"/>
              <a:t>（</a:t>
            </a:r>
            <a:r>
              <a:rPr lang="en-US" altLang="zh-CN" dirty="0">
                <a:solidFill>
                  <a:srgbClr val="0000FF"/>
                </a:solidFill>
              </a:rPr>
              <a:t>NRZI</a:t>
            </a:r>
            <a:r>
              <a:rPr lang="zh-CN" altLang="zh-CN" dirty="0"/>
              <a:t>）</a:t>
            </a:r>
            <a:r>
              <a:rPr lang="zh-CN" altLang="zh-CN" dirty="0" smtClean="0"/>
              <a:t>编码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630238" lvl="1" indent="-271463"/>
            <a:r>
              <a:rPr lang="zh-CN" altLang="zh-CN" sz="2400" dirty="0" smtClean="0"/>
              <a:t>当</a:t>
            </a:r>
            <a:r>
              <a:rPr lang="zh-CN" altLang="zh-CN" sz="2400" dirty="0"/>
              <a:t>数据为</a:t>
            </a:r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zh-CN" altLang="zh-CN" sz="2400" dirty="0"/>
              <a:t>时，电平</a:t>
            </a:r>
            <a:r>
              <a:rPr lang="zh-CN" altLang="zh-CN" sz="2400" dirty="0">
                <a:solidFill>
                  <a:srgbClr val="0000FF"/>
                </a:solidFill>
              </a:rPr>
              <a:t>翻转</a:t>
            </a:r>
            <a:r>
              <a:rPr lang="zh-CN" altLang="zh-CN" sz="2400" dirty="0"/>
              <a:t>；数据为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zh-CN" sz="2400" dirty="0"/>
              <a:t>时，电平</a:t>
            </a:r>
            <a:r>
              <a:rPr lang="zh-CN" altLang="zh-CN" sz="2400" dirty="0">
                <a:solidFill>
                  <a:srgbClr val="0000FF"/>
                </a:solidFill>
              </a:rPr>
              <a:t>不翻转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630238" lvl="1" indent="-271463"/>
            <a:r>
              <a:rPr lang="zh-CN" altLang="zh-CN" sz="2400" dirty="0">
                <a:solidFill>
                  <a:srgbClr val="CC0099"/>
                </a:solidFill>
              </a:rPr>
              <a:t>比特填充</a:t>
            </a:r>
            <a:r>
              <a:rPr lang="en-US" altLang="zh-CN" sz="2400" dirty="0">
                <a:solidFill>
                  <a:srgbClr val="CC0099"/>
                </a:solidFill>
                <a:latin typeface="+mn-ea"/>
              </a:rPr>
              <a:t>(</a:t>
            </a:r>
            <a:r>
              <a:rPr lang="en-US" altLang="zh-CN" sz="2400" dirty="0" err="1">
                <a:solidFill>
                  <a:srgbClr val="CC0099"/>
                </a:solidFill>
              </a:rPr>
              <a:t>BitStuffing</a:t>
            </a:r>
            <a:r>
              <a:rPr lang="en-US" altLang="zh-CN" sz="2400" dirty="0">
                <a:solidFill>
                  <a:srgbClr val="CC0099"/>
                </a:solidFill>
                <a:latin typeface="+mn-ea"/>
              </a:rPr>
              <a:t>)</a:t>
            </a:r>
            <a:r>
              <a:rPr lang="zh-CN" altLang="zh-CN" sz="2400" dirty="0" smtClean="0">
                <a:solidFill>
                  <a:srgbClr val="CC0099"/>
                </a:solidFill>
              </a:rPr>
              <a:t>技术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当</a:t>
            </a:r>
            <a:r>
              <a:rPr lang="zh-CN" altLang="zh-CN" sz="2400" dirty="0"/>
              <a:t>数据中出现连续</a:t>
            </a:r>
            <a:r>
              <a:rPr lang="en-US" altLang="zh-CN" sz="2400" dirty="0"/>
              <a:t>6</a:t>
            </a:r>
            <a:r>
              <a:rPr lang="zh-CN" altLang="zh-CN" sz="2400" dirty="0"/>
              <a:t>个</a:t>
            </a:r>
            <a:r>
              <a:rPr lang="en-US" altLang="zh-CN" sz="2400" dirty="0"/>
              <a:t>‘1’</a:t>
            </a:r>
            <a:r>
              <a:rPr lang="zh-CN" altLang="zh-CN" sz="2400" dirty="0"/>
              <a:t>时就必须插入</a:t>
            </a:r>
            <a:r>
              <a:rPr lang="en-US" altLang="zh-CN" sz="2400" dirty="0"/>
              <a:t>1</a:t>
            </a:r>
            <a:r>
              <a:rPr lang="zh-CN" altLang="zh-CN" sz="2400" dirty="0"/>
              <a:t>个</a:t>
            </a:r>
            <a:r>
              <a:rPr lang="en-US" altLang="zh-CN" sz="2400" dirty="0"/>
              <a:t>‘0’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630238" lvl="1" indent="-271463"/>
            <a:r>
              <a:rPr lang="zh-CN" altLang="zh-CN" sz="2400" dirty="0"/>
              <a:t>发送</a:t>
            </a:r>
            <a:r>
              <a:rPr lang="zh-CN" altLang="zh-CN" sz="2400" dirty="0" smtClean="0"/>
              <a:t>数据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并行数据</a:t>
            </a:r>
            <a:r>
              <a:rPr lang="zh-CN" altLang="en-US" sz="2400" dirty="0" smtClean="0">
                <a:latin typeface="+mn-ea"/>
              </a:rPr>
              <a:t>→</a:t>
            </a:r>
            <a:r>
              <a:rPr lang="zh-CN" altLang="zh-CN" sz="2400" dirty="0" smtClean="0"/>
              <a:t>串行</a:t>
            </a:r>
            <a:r>
              <a:rPr lang="zh-CN" altLang="zh-CN" sz="2400" dirty="0"/>
              <a:t>数据</a:t>
            </a:r>
            <a:r>
              <a:rPr lang="zh-CN" altLang="zh-CN" sz="2400" dirty="0" smtClean="0"/>
              <a:t>，比特</a:t>
            </a:r>
            <a:r>
              <a:rPr lang="zh-CN" altLang="zh-CN" sz="2400" dirty="0"/>
              <a:t>填充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>NRZI</a:t>
            </a:r>
            <a:r>
              <a:rPr lang="zh-CN" altLang="zh-CN" sz="2400" dirty="0"/>
              <a:t>编码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630238" lvl="1" indent="-271463"/>
            <a:r>
              <a:rPr lang="zh-CN" altLang="zh-CN" sz="2400" dirty="0" smtClean="0"/>
              <a:t>接收数据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NRZI</a:t>
            </a:r>
            <a:r>
              <a:rPr lang="zh-CN" altLang="zh-CN" sz="2400" dirty="0"/>
              <a:t>解码</a:t>
            </a:r>
            <a:r>
              <a:rPr lang="zh-CN" altLang="zh-CN" sz="2400" dirty="0" smtClean="0"/>
              <a:t>，去除</a:t>
            </a:r>
            <a:r>
              <a:rPr lang="zh-CN" altLang="zh-CN" sz="2400" dirty="0"/>
              <a:t>填充比特</a:t>
            </a:r>
            <a:r>
              <a:rPr lang="zh-CN" altLang="zh-CN" sz="2400" dirty="0" smtClean="0"/>
              <a:t>，转换</a:t>
            </a:r>
            <a:r>
              <a:rPr lang="zh-CN" altLang="zh-CN" sz="2400" dirty="0"/>
              <a:t>成并行数据。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5988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二、</a:t>
            </a:r>
            <a:r>
              <a:rPr lang="en-US" altLang="zh-CN" dirty="0" smtClean="0">
                <a:solidFill>
                  <a:srgbClr val="008000"/>
                </a:solidFill>
              </a:rPr>
              <a:t>USB </a:t>
            </a:r>
            <a:r>
              <a:rPr lang="zh-CN" altLang="en-US" dirty="0" smtClean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一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93</a:t>
            </a:fld>
            <a:endParaRPr lang="en-US" altLang="zh-CN"/>
          </a:p>
        </p:txBody>
      </p:sp>
      <p:graphicFrame>
        <p:nvGraphicFramePr>
          <p:cNvPr id="8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193571"/>
              </p:ext>
            </p:extLst>
          </p:nvPr>
        </p:nvGraphicFramePr>
        <p:xfrm>
          <a:off x="395420" y="1268700"/>
          <a:ext cx="8425170" cy="18002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0200"/>
                <a:gridCol w="1440200"/>
                <a:gridCol w="1440200"/>
                <a:gridCol w="1224170"/>
                <a:gridCol w="1584220"/>
                <a:gridCol w="1296180"/>
              </a:tblGrid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版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本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最大带宽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信号</a:t>
                      </a:r>
                      <a:r>
                        <a:rPr lang="zh-CN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</a:t>
                      </a:r>
                      <a:r>
                        <a:rPr lang="zh-CN" alt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电流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通道类型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</a:tr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12Mb/s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500mA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半双工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NRZI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2.0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480Mb/s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500mA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半双工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NRZI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  <a:tr h="450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 3.0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5Gb/s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900mA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全双工</a:t>
                      </a:r>
                      <a:endParaRPr lang="zh-CN" sz="24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8b/10b</a:t>
                      </a:r>
                      <a:endParaRPr lang="zh-CN" sz="24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9" name="内容占位符 6"/>
          <p:cNvSpPr txBox="1">
            <a:spLocks/>
          </p:cNvSpPr>
          <p:nvPr/>
        </p:nvSpPr>
        <p:spPr bwMode="auto">
          <a:xfrm>
            <a:off x="323410" y="836640"/>
            <a:ext cx="864120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fontAlgn="base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1755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632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7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435100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793875" indent="-358775" algn="l" rtl="0" fontAlgn="base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anose="05000000000000000000" pitchFamily="2" charset="2"/>
              <a:buChar char="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altLang="zh-CN" sz="2400" kern="0" dirty="0" smtClean="0"/>
              <a:t>USB</a:t>
            </a:r>
            <a:r>
              <a:rPr lang="zh-CN" altLang="zh-CN" sz="2400" kern="0" dirty="0" smtClean="0"/>
              <a:t>总线各版本参数比较</a:t>
            </a:r>
            <a:endParaRPr lang="zh-CN" altLang="en-US" sz="2400" kern="0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23410" y="3284980"/>
            <a:ext cx="8641200" cy="334861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00FF"/>
                </a:solidFill>
              </a:rPr>
              <a:t>8b/10b</a:t>
            </a:r>
            <a:r>
              <a:rPr lang="zh-CN" altLang="en-US" dirty="0" smtClean="0"/>
              <a:t>编码：</a:t>
            </a:r>
            <a:endParaRPr lang="en-US" altLang="zh-CN" dirty="0" smtClean="0"/>
          </a:p>
          <a:p>
            <a:pPr marL="630238" lvl="1" indent="-271463"/>
            <a:r>
              <a:rPr lang="zh-CN" altLang="en-US" sz="2400" dirty="0" smtClean="0"/>
              <a:t>传送</a:t>
            </a:r>
            <a:r>
              <a:rPr lang="zh-CN" altLang="en-US" sz="2400" dirty="0"/>
              <a:t>的信息以每</a:t>
            </a:r>
            <a:r>
              <a:rPr lang="en-US" altLang="zh-CN" sz="2400" dirty="0"/>
              <a:t>8</a:t>
            </a:r>
            <a:r>
              <a:rPr lang="zh-CN" altLang="en-US" sz="2400" dirty="0"/>
              <a:t>比特为一组被编码为一个</a:t>
            </a:r>
            <a:r>
              <a:rPr lang="en-US" altLang="zh-CN" sz="2400" dirty="0"/>
              <a:t>10</a:t>
            </a:r>
            <a:r>
              <a:rPr lang="zh-CN" altLang="en-US" sz="2400" dirty="0"/>
              <a:t>比特</a:t>
            </a:r>
            <a:r>
              <a:rPr lang="zh-CN" altLang="en-US" sz="2400" dirty="0" smtClean="0"/>
              <a:t>的数据；接收端将</a:t>
            </a:r>
            <a:r>
              <a:rPr lang="en-US" altLang="zh-CN" sz="2400" dirty="0"/>
              <a:t>10</a:t>
            </a:r>
            <a:r>
              <a:rPr lang="zh-CN" altLang="en-US" sz="2400" dirty="0" smtClean="0"/>
              <a:t>比特数据解码</a:t>
            </a:r>
            <a:r>
              <a:rPr lang="zh-CN" altLang="en-US" sz="2400" dirty="0"/>
              <a:t>还原为</a:t>
            </a:r>
            <a:r>
              <a:rPr lang="en-US" altLang="zh-CN" sz="2400" dirty="0"/>
              <a:t>8</a:t>
            </a:r>
            <a:r>
              <a:rPr lang="zh-CN" altLang="en-US" sz="2400" dirty="0" smtClean="0"/>
              <a:t>比特数据。</a:t>
            </a:r>
            <a:endParaRPr lang="en-US" altLang="zh-CN" sz="2400" dirty="0" smtClean="0"/>
          </a:p>
          <a:p>
            <a:pPr marL="630238" lvl="1" indent="-271463"/>
            <a:r>
              <a:rPr lang="zh-CN" altLang="en-US" sz="2400" dirty="0" smtClean="0"/>
              <a:t>目的：使得整个</a:t>
            </a:r>
            <a:r>
              <a:rPr lang="zh-CN" altLang="en-US" sz="2400" dirty="0"/>
              <a:t>比特流中尽量保持了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  <a:r>
              <a:rPr lang="zh-CN" altLang="en-US" sz="2400" dirty="0"/>
              <a:t>的平衡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630238" lvl="1" indent="-271463"/>
            <a:r>
              <a:rPr lang="en-US" altLang="zh-CN" sz="2400" dirty="0" smtClean="0"/>
              <a:t>SATA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PCI-Express </a:t>
            </a:r>
            <a:r>
              <a:rPr lang="zh-CN" altLang="en-US" sz="2400" dirty="0" smtClean="0"/>
              <a:t>也使用</a:t>
            </a:r>
            <a:r>
              <a:rPr lang="en-US" altLang="zh-CN" sz="2400" dirty="0" smtClean="0"/>
              <a:t>8b/10b</a:t>
            </a:r>
            <a:r>
              <a:rPr lang="zh-CN" altLang="en-US" sz="2400" dirty="0" smtClean="0"/>
              <a:t>编码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630238" lvl="1" indent="-271463"/>
            <a:r>
              <a:rPr lang="en-US" altLang="zh-CN" sz="2400" dirty="0" smtClean="0">
                <a:solidFill>
                  <a:srgbClr val="CC0099"/>
                </a:solidFill>
              </a:rPr>
              <a:t>USB 3.2</a:t>
            </a:r>
            <a:r>
              <a:rPr lang="zh-CN" altLang="en-US" sz="2400" dirty="0" smtClean="0"/>
              <a:t>使用</a:t>
            </a:r>
            <a:r>
              <a:rPr lang="en-US" altLang="zh-CN" sz="2400" dirty="0" smtClean="0">
                <a:solidFill>
                  <a:srgbClr val="CC0099"/>
                </a:solidFill>
              </a:rPr>
              <a:t>128b/132b</a:t>
            </a:r>
            <a:r>
              <a:rPr lang="zh-CN" altLang="en-US" sz="2400" dirty="0" smtClean="0"/>
              <a:t>编码。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1173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0" y="821000"/>
            <a:ext cx="8219370" cy="38983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二、</a:t>
            </a:r>
            <a:r>
              <a:rPr lang="en-US" altLang="zh-CN" dirty="0" smtClean="0">
                <a:solidFill>
                  <a:srgbClr val="008000"/>
                </a:solidFill>
              </a:rPr>
              <a:t>USB </a:t>
            </a:r>
            <a:r>
              <a:rPr lang="zh-CN" altLang="en-US" dirty="0" smtClean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</a:rPr>
              <a:t>一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概述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D4362-2B55-4457-B43D-1D94222D39D5}" type="slidenum">
              <a:rPr lang="zh-CN" altLang="en-US" smtClean="0"/>
              <a:pPr/>
              <a:t>94</a:t>
            </a:fld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260731" y="1503392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USB Type-C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410" y="4221109"/>
            <a:ext cx="8641200" cy="2431617"/>
          </a:xfrm>
        </p:spPr>
        <p:txBody>
          <a:bodyPr/>
          <a:lstStyle/>
          <a:p>
            <a:r>
              <a:rPr lang="en-US" altLang="zh-CN" sz="2400" dirty="0"/>
              <a:t>Type-C</a:t>
            </a:r>
            <a:r>
              <a:rPr lang="zh-CN" altLang="en-US" sz="2400" dirty="0"/>
              <a:t>有两个高速数据通道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smtClean="0"/>
              <a:t>TX1</a:t>
            </a:r>
            <a:r>
              <a:rPr lang="en-US" altLang="zh-CN" sz="2400" dirty="0"/>
              <a:t>+/TX1-</a:t>
            </a:r>
            <a:r>
              <a:rPr lang="zh-CN" altLang="en-US" sz="2400" dirty="0"/>
              <a:t>，</a:t>
            </a:r>
            <a:r>
              <a:rPr lang="en-US" altLang="zh-CN" sz="2400" dirty="0"/>
              <a:t>RX1+/</a:t>
            </a:r>
            <a:r>
              <a:rPr lang="en-US" altLang="zh-CN" sz="2400" dirty="0" smtClean="0"/>
              <a:t>RX1-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和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smtClean="0"/>
              <a:t>TX2</a:t>
            </a:r>
            <a:r>
              <a:rPr lang="en-US" altLang="zh-CN" sz="2400" dirty="0"/>
              <a:t>+/TX2-</a:t>
            </a:r>
            <a:r>
              <a:rPr lang="zh-CN" altLang="en-US" sz="2400" dirty="0"/>
              <a:t>，</a:t>
            </a:r>
            <a:r>
              <a:rPr lang="en-US" altLang="zh-CN" sz="2400" dirty="0"/>
              <a:t>RX2+/</a:t>
            </a:r>
            <a:r>
              <a:rPr lang="en-US" altLang="zh-CN" sz="2400" dirty="0" smtClean="0"/>
              <a:t>RX2-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USB 3.1</a:t>
            </a:r>
            <a:r>
              <a:rPr lang="zh-CN" altLang="en-US" sz="2400" dirty="0" smtClean="0"/>
              <a:t>仅使用其中</a:t>
            </a:r>
            <a:r>
              <a:rPr lang="zh-CN" altLang="en-US" sz="2400" dirty="0"/>
              <a:t>一个通道，另一个通道可用于备用</a:t>
            </a:r>
            <a:r>
              <a:rPr lang="zh-CN" altLang="en-US" sz="2400" dirty="0" smtClean="0"/>
              <a:t>模式。</a:t>
            </a:r>
            <a:endParaRPr lang="en-US" altLang="zh-CN" sz="2400" dirty="0" smtClean="0"/>
          </a:p>
          <a:p>
            <a:r>
              <a:rPr lang="en-US" altLang="zh-CN" sz="2400" dirty="0" smtClean="0"/>
              <a:t>USB </a:t>
            </a:r>
            <a:r>
              <a:rPr lang="en-US" altLang="zh-CN" sz="2400" dirty="0"/>
              <a:t>3.2</a:t>
            </a:r>
            <a:r>
              <a:rPr lang="zh-CN" altLang="en-US" sz="2400" dirty="0"/>
              <a:t>可以充分使用这两个高速通道，双通道</a:t>
            </a:r>
            <a:r>
              <a:rPr lang="en-US" altLang="zh-CN" sz="2400" dirty="0" smtClean="0"/>
              <a:t>20Gbps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如果</a:t>
            </a:r>
            <a:r>
              <a:rPr lang="zh-CN" altLang="en-US" sz="2400" dirty="0"/>
              <a:t>这两个高速通道都用于备用模式</a:t>
            </a:r>
            <a:r>
              <a:rPr lang="zh-CN" altLang="en-US" sz="2400" dirty="0" smtClean="0"/>
              <a:t>，则速度</a:t>
            </a:r>
            <a:r>
              <a:rPr lang="zh-CN" altLang="en-US" sz="2400" dirty="0"/>
              <a:t>就会下降成</a:t>
            </a:r>
            <a:r>
              <a:rPr lang="en-US" altLang="zh-CN" sz="2400" dirty="0"/>
              <a:t>USB 2.0</a:t>
            </a:r>
            <a:r>
              <a:rPr lang="zh-CN" altLang="en-US" sz="2400" dirty="0"/>
              <a:t>的</a:t>
            </a:r>
            <a:r>
              <a:rPr lang="en-US" altLang="zh-CN" sz="2400" dirty="0"/>
              <a:t>High-Speed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43610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8885-6F0E-4DAF-9AF0-AF7153ACF12E}" type="slidenum">
              <a:rPr lang="zh-CN" altLang="en-US"/>
              <a:pPr/>
              <a:t>95</a:t>
            </a:fld>
            <a:endParaRPr lang="en-US" altLang="zh-CN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569325" cy="5327650"/>
          </a:xfrm>
        </p:spPr>
        <p:txBody>
          <a:bodyPr/>
          <a:lstStyle/>
          <a:p>
            <a:pPr marL="352425" indent="-352425">
              <a:buSzTx/>
              <a:buFont typeface="Wingdings" pitchFamily="2" charset="2"/>
              <a:buAutoNum type="arabicPeriod"/>
            </a:pPr>
            <a:r>
              <a:rPr lang="zh-CN" altLang="en-US" sz="2800" b="1" dirty="0" smtClean="0">
                <a:latin typeface="Times New Roman" pitchFamily="18" charset="0"/>
              </a:rPr>
              <a:t>当时</a:t>
            </a:r>
            <a:r>
              <a:rPr lang="en-US" altLang="zh-CN" sz="2800" b="1" dirty="0" smtClean="0">
                <a:latin typeface="Times New Roman" pitchFamily="18" charset="0"/>
              </a:rPr>
              <a:t>PC</a:t>
            </a:r>
            <a:r>
              <a:rPr lang="zh-CN" altLang="en-US" sz="2800" b="1" dirty="0">
                <a:latin typeface="Times New Roman" pitchFamily="18" charset="0"/>
              </a:rPr>
              <a:t>机</a:t>
            </a:r>
            <a:r>
              <a:rPr lang="en-US" altLang="zh-CN" sz="2800" b="1" dirty="0">
                <a:latin typeface="Times New Roman" pitchFamily="18" charset="0"/>
              </a:rPr>
              <a:t>I/O</a:t>
            </a:r>
            <a:r>
              <a:rPr lang="zh-CN" altLang="en-US" sz="2800" b="1" dirty="0">
                <a:latin typeface="Times New Roman" pitchFamily="18" charset="0"/>
              </a:rPr>
              <a:t>模式的缺点：</a:t>
            </a:r>
          </a:p>
          <a:p>
            <a:pPr marL="719138" lvl="1" indent="-363538">
              <a:buClr>
                <a:srgbClr val="008000"/>
              </a:buClr>
              <a:buFont typeface="Wingdings" pitchFamily="2" charset="2"/>
              <a:buChar char="l"/>
            </a:pPr>
            <a:r>
              <a:rPr lang="en-US" altLang="zh-CN" b="1" dirty="0">
                <a:latin typeface="Times New Roman" pitchFamily="18" charset="0"/>
              </a:rPr>
              <a:t>PC</a:t>
            </a:r>
            <a:r>
              <a:rPr lang="zh-CN" altLang="en-US" b="1" dirty="0">
                <a:latin typeface="Times New Roman" pitchFamily="18" charset="0"/>
              </a:rPr>
              <a:t>外设日益丰富，接口、扩展槽有限</a:t>
            </a:r>
            <a:r>
              <a:rPr lang="zh-CN" altLang="en-US" b="1" dirty="0" smtClean="0">
                <a:latin typeface="Times New Roman" pitchFamily="18" charset="0"/>
              </a:rPr>
              <a:t>；</a:t>
            </a:r>
            <a:r>
              <a:rPr lang="en-US" altLang="zh-CN" b="1" dirty="0" smtClean="0">
                <a:latin typeface="Times New Roman" pitchFamily="18" charset="0"/>
              </a:rPr>
              <a:t/>
            </a:r>
            <a:br>
              <a:rPr lang="en-US" altLang="zh-CN" b="1" dirty="0" smtClean="0">
                <a:latin typeface="Times New Roman" pitchFamily="18" charset="0"/>
              </a:rPr>
            </a:br>
            <a:r>
              <a:rPr lang="zh-CN" altLang="en-US" b="1" dirty="0" smtClean="0">
                <a:latin typeface="Times New Roman" pitchFamily="18" charset="0"/>
              </a:rPr>
              <a:t>种类繁多</a:t>
            </a:r>
            <a:r>
              <a:rPr lang="zh-CN" altLang="en-US" b="1" dirty="0">
                <a:latin typeface="Times New Roman" pitchFamily="18" charset="0"/>
              </a:rPr>
              <a:t>的接口电缆线。</a:t>
            </a:r>
          </a:p>
          <a:p>
            <a:pPr marL="719138" lvl="1" indent="-363538">
              <a:buClr>
                <a:srgbClr val="008000"/>
              </a:buClr>
              <a:buFont typeface="Wingdings" pitchFamily="2" charset="2"/>
              <a:buChar char="l"/>
            </a:pPr>
            <a:r>
              <a:rPr lang="en-US" altLang="zh-CN" b="1" dirty="0">
                <a:latin typeface="Times New Roman" pitchFamily="18" charset="0"/>
              </a:rPr>
              <a:t>I/O</a:t>
            </a:r>
            <a:r>
              <a:rPr lang="zh-CN" altLang="en-US" b="1" dirty="0">
                <a:latin typeface="Times New Roman" pitchFamily="18" charset="0"/>
              </a:rPr>
              <a:t>资源分配（</a:t>
            </a:r>
            <a:r>
              <a:rPr lang="en-US" altLang="zh-CN" b="1" dirty="0">
                <a:latin typeface="Times New Roman" pitchFamily="18" charset="0"/>
              </a:rPr>
              <a:t>I/O</a:t>
            </a:r>
            <a:r>
              <a:rPr lang="zh-CN" altLang="en-US" b="1" dirty="0">
                <a:latin typeface="Times New Roman" pitchFamily="18" charset="0"/>
              </a:rPr>
              <a:t>空间、</a:t>
            </a:r>
            <a:r>
              <a:rPr lang="en-US" altLang="zh-CN" b="1" dirty="0">
                <a:latin typeface="Times New Roman" pitchFamily="18" charset="0"/>
              </a:rPr>
              <a:t>IRQ</a:t>
            </a:r>
            <a:r>
              <a:rPr lang="zh-CN" altLang="en-US" b="1" dirty="0">
                <a:latin typeface="Times New Roman" pitchFamily="18" charset="0"/>
              </a:rPr>
              <a:t>、</a:t>
            </a:r>
            <a:r>
              <a:rPr lang="en-US" altLang="zh-CN" b="1" dirty="0">
                <a:latin typeface="Times New Roman" pitchFamily="18" charset="0"/>
              </a:rPr>
              <a:t>DMA</a:t>
            </a:r>
            <a:r>
              <a:rPr lang="zh-CN" altLang="en-US" b="1" dirty="0">
                <a:latin typeface="Times New Roman" pitchFamily="18" charset="0"/>
              </a:rPr>
              <a:t>）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> 接口卡一多，上述资源可能耗尽。</a:t>
            </a:r>
          </a:p>
          <a:p>
            <a:pPr marL="719138" lvl="1" indent="-363538"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b="1" dirty="0">
                <a:latin typeface="Times New Roman" pitchFamily="18" charset="0"/>
              </a:rPr>
              <a:t>热插拔、</a:t>
            </a:r>
            <a:r>
              <a:rPr lang="en-US" altLang="zh-CN" b="1" dirty="0">
                <a:latin typeface="Times New Roman" pitchFamily="18" charset="0"/>
              </a:rPr>
              <a:t>PnP</a:t>
            </a:r>
            <a:r>
              <a:rPr lang="zh-CN" altLang="en-US" b="1" dirty="0">
                <a:latin typeface="Times New Roman" pitchFamily="18" charset="0"/>
              </a:rPr>
              <a:t>的需求。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dirty="0" smtClean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solidFill>
                  <a:srgbClr val="FF6600"/>
                </a:solidFill>
              </a:rPr>
              <a:t> </a:t>
            </a:r>
            <a:r>
              <a:rPr lang="zh-CN" altLang="en-US" dirty="0" smtClean="0">
                <a:solidFill>
                  <a:srgbClr val="FF6600"/>
                </a:solidFill>
              </a:rPr>
              <a:t>对 </a:t>
            </a:r>
            <a:r>
              <a:rPr lang="en-US" altLang="zh-CN" dirty="0">
                <a:solidFill>
                  <a:srgbClr val="FF6600"/>
                </a:solidFill>
              </a:rPr>
              <a:t>USB </a:t>
            </a:r>
            <a:r>
              <a:rPr lang="zh-CN" altLang="en-US" dirty="0">
                <a:solidFill>
                  <a:srgbClr val="FF6600"/>
                </a:solidFill>
              </a:rPr>
              <a:t>的需求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D4D64A-6210-4FB5-894D-62BACA1EB47A}" type="slidenum">
              <a:rPr lang="zh-CN" altLang="en-US"/>
              <a:pPr/>
              <a:t>96</a:t>
            </a:fld>
            <a:endParaRPr lang="en-US" altLang="zh-CN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569325" cy="5327650"/>
          </a:xfrm>
        </p:spPr>
        <p:txBody>
          <a:bodyPr/>
          <a:lstStyle/>
          <a:p>
            <a:pPr marL="355600" indent="-355600">
              <a:buSzTx/>
              <a:buFont typeface="Wingdings" pitchFamily="2" charset="2"/>
              <a:buAutoNum type="arabicPeriod" startAt="2"/>
            </a:pPr>
            <a:r>
              <a:rPr lang="en-US" altLang="zh-CN" sz="2800" b="1" dirty="0" smtClean="0">
                <a:latin typeface="Times New Roman" pitchFamily="18" charset="0"/>
              </a:rPr>
              <a:t>USB 2.0 </a:t>
            </a:r>
            <a:r>
              <a:rPr lang="zh-CN" altLang="en-US" sz="2800" b="1" dirty="0" smtClean="0">
                <a:latin typeface="Times New Roman" pitchFamily="18" charset="0"/>
              </a:rPr>
              <a:t>的</a:t>
            </a:r>
            <a:r>
              <a:rPr lang="zh-CN" altLang="en-US" sz="2800" b="1" dirty="0">
                <a:latin typeface="Times New Roman" pitchFamily="18" charset="0"/>
              </a:rPr>
              <a:t>特点</a:t>
            </a:r>
            <a:r>
              <a:rPr lang="en-US" altLang="zh-CN" sz="2800" b="1" dirty="0">
                <a:latin typeface="Times New Roman" pitchFamily="18" charset="0"/>
              </a:rPr>
              <a:t>/</a:t>
            </a:r>
            <a:r>
              <a:rPr lang="zh-CN" altLang="en-US" sz="2800" b="1" dirty="0">
                <a:latin typeface="Times New Roman" pitchFamily="18" charset="0"/>
              </a:rPr>
              <a:t>优点：</a:t>
            </a:r>
          </a:p>
          <a:p>
            <a:pPr marL="808038" lvl="1" indent="-452438"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单一接口类型。   </a:t>
            </a:r>
            <a:r>
              <a:rPr lang="en-US" altLang="zh-CN" b="1" dirty="0">
                <a:solidFill>
                  <a:srgbClr val="CC0099"/>
                </a:solidFill>
                <a:latin typeface="Times New Roman" pitchFamily="18" charset="0"/>
              </a:rPr>
              <a:t>4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</a:rPr>
              <a:t>芯接口</a:t>
            </a:r>
          </a:p>
          <a:p>
            <a:pPr marL="808038" lvl="1" indent="-452438">
              <a:spcBef>
                <a:spcPct val="600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每个</a:t>
            </a:r>
            <a:r>
              <a:rPr lang="en-US" altLang="zh-CN" b="1" dirty="0">
                <a:latin typeface="Times New Roman" pitchFamily="18" charset="0"/>
              </a:rPr>
              <a:t>USB</a:t>
            </a:r>
            <a:r>
              <a:rPr lang="zh-CN" altLang="en-US" b="1" dirty="0">
                <a:latin typeface="Times New Roman" pitchFamily="18" charset="0"/>
              </a:rPr>
              <a:t>总线支持</a:t>
            </a:r>
            <a:r>
              <a:rPr lang="en-US" altLang="zh-CN" b="1" dirty="0">
                <a:latin typeface="Times New Roman" pitchFamily="18" charset="0"/>
              </a:rPr>
              <a:t>127</a:t>
            </a:r>
            <a:r>
              <a:rPr lang="zh-CN" altLang="en-US" b="1" dirty="0">
                <a:latin typeface="Times New Roman" pitchFamily="18" charset="0"/>
              </a:rPr>
              <a:t>个外设。</a:t>
            </a:r>
          </a:p>
          <a:p>
            <a:pPr marL="808038" lvl="1" indent="-452438">
              <a:spcBef>
                <a:spcPct val="600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整个</a:t>
            </a:r>
            <a:r>
              <a:rPr lang="en-US" altLang="zh-CN" b="1" dirty="0">
                <a:latin typeface="Times New Roman" pitchFamily="18" charset="0"/>
              </a:rPr>
              <a:t>USB</a:t>
            </a:r>
            <a:r>
              <a:rPr lang="zh-CN" altLang="en-US" b="1" dirty="0">
                <a:latin typeface="Times New Roman" pitchFamily="18" charset="0"/>
              </a:rPr>
              <a:t>系统只用一个端口、一个中断 </a:t>
            </a:r>
            <a:r>
              <a:rPr lang="zh-CN" altLang="en-US" b="1" dirty="0">
                <a:latin typeface="+mn-ea"/>
              </a:rPr>
              <a:t>→</a:t>
            </a:r>
            <a:r>
              <a:rPr lang="zh-CN" altLang="en-US" b="1" dirty="0">
                <a:latin typeface="Times New Roman" pitchFamily="18" charset="0"/>
              </a:rPr>
              <a:t/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节省系统资源</a:t>
            </a:r>
          </a:p>
          <a:p>
            <a:pPr marL="808038" lvl="1" indent="-452438">
              <a:spcBef>
                <a:spcPct val="6000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b="1" dirty="0">
                <a:latin typeface="Times New Roman" pitchFamily="18" charset="0"/>
              </a:rPr>
              <a:t>支持热插拔、动态加载驱动程序：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zh-CN" altLang="en-US" b="1" dirty="0">
                <a:latin typeface="Times New Roman" pitchFamily="18" charset="0"/>
              </a:rPr>
              <a:t>带电拔出后自动回收资源；</a:t>
            </a:r>
            <a:br>
              <a:rPr lang="zh-CN" altLang="en-US" b="1" dirty="0">
                <a:latin typeface="Times New Roman" pitchFamily="18" charset="0"/>
              </a:rPr>
            </a:br>
            <a:r>
              <a:rPr lang="en-US" altLang="zh-CN" b="1" dirty="0">
                <a:latin typeface="Times New Roman" pitchFamily="18" charset="0"/>
              </a:rPr>
              <a:t>PnP</a:t>
            </a:r>
            <a:r>
              <a:rPr lang="zh-CN" altLang="en-US" b="1" dirty="0">
                <a:latin typeface="Times New Roman" pitchFamily="18" charset="0"/>
              </a:rPr>
              <a:t>，自动配置。</a:t>
            </a:r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对 </a:t>
            </a:r>
            <a:r>
              <a:rPr lang="en-US" altLang="zh-CN" dirty="0">
                <a:solidFill>
                  <a:srgbClr val="FF6600"/>
                </a:solidFill>
              </a:rPr>
              <a:t>USB </a:t>
            </a:r>
            <a:r>
              <a:rPr lang="zh-CN" altLang="en-US" dirty="0">
                <a:solidFill>
                  <a:srgbClr val="FF6600"/>
                </a:solidFill>
              </a:rPr>
              <a:t>的需求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08965" name="AutoShape 5"/>
          <p:cNvSpPr>
            <a:spLocks/>
          </p:cNvSpPr>
          <p:nvPr/>
        </p:nvSpPr>
        <p:spPr bwMode="auto">
          <a:xfrm>
            <a:off x="5436120" y="1052513"/>
            <a:ext cx="649288" cy="1368425"/>
          </a:xfrm>
          <a:prstGeom prst="leftBrace">
            <a:avLst>
              <a:gd name="adj1" fmla="val 27086"/>
              <a:gd name="adj2" fmla="val 72999"/>
            </a:avLst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8966" name="Text Box 6"/>
          <p:cNvSpPr txBox="1">
            <a:spLocks noChangeArrowheads="1"/>
          </p:cNvSpPr>
          <p:nvPr/>
        </p:nvSpPr>
        <p:spPr bwMode="auto">
          <a:xfrm>
            <a:off x="5869508" y="1109663"/>
            <a:ext cx="1223962" cy="13112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b="1" dirty="0">
                <a:latin typeface="Times New Roman" pitchFamily="18" charset="0"/>
              </a:rPr>
              <a:t>1</a:t>
            </a:r>
            <a:r>
              <a:rPr lang="zh-CN" altLang="en-US" sz="2000" b="1" dirty="0">
                <a:latin typeface="Times New Roman" pitchFamily="18" charset="0"/>
              </a:rPr>
              <a:t>：电源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2</a:t>
            </a:r>
            <a:r>
              <a:rPr lang="zh-CN" altLang="en-US" sz="2000" b="1" dirty="0">
                <a:latin typeface="Times New Roman" pitchFamily="18" charset="0"/>
              </a:rPr>
              <a:t>：</a:t>
            </a:r>
            <a:r>
              <a:rPr lang="en-US" altLang="zh-CN" sz="2000" b="1" dirty="0">
                <a:latin typeface="Times New Roman" pitchFamily="18" charset="0"/>
              </a:rPr>
              <a:t>D</a:t>
            </a:r>
            <a:r>
              <a:rPr lang="zh-CN" altLang="en-US" sz="2000" b="1" dirty="0">
                <a:latin typeface="Times New Roman" pitchFamily="18" charset="0"/>
              </a:rPr>
              <a:t>－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3</a:t>
            </a:r>
            <a:r>
              <a:rPr lang="zh-CN" altLang="en-US" sz="2000" b="1" dirty="0">
                <a:latin typeface="Times New Roman" pitchFamily="18" charset="0"/>
              </a:rPr>
              <a:t>：</a:t>
            </a:r>
            <a:r>
              <a:rPr lang="en-US" altLang="zh-CN" sz="2000" b="1" dirty="0">
                <a:latin typeface="Times New Roman" pitchFamily="18" charset="0"/>
              </a:rPr>
              <a:t>D</a:t>
            </a:r>
            <a:r>
              <a:rPr lang="zh-CN" altLang="en-US" sz="2000" b="1" dirty="0">
                <a:latin typeface="Times New Roman" pitchFamily="18" charset="0"/>
              </a:rPr>
              <a:t>＋</a:t>
            </a:r>
          </a:p>
          <a:p>
            <a:pPr algn="l"/>
            <a:r>
              <a:rPr lang="en-US" altLang="zh-CN" sz="2000" b="1" dirty="0">
                <a:latin typeface="Times New Roman" pitchFamily="18" charset="0"/>
              </a:rPr>
              <a:t>4</a:t>
            </a:r>
            <a:r>
              <a:rPr lang="zh-CN" altLang="en-US" sz="2000" b="1" dirty="0">
                <a:latin typeface="Times New Roman" pitchFamily="18" charset="0"/>
              </a:rPr>
              <a:t>：</a:t>
            </a:r>
            <a:r>
              <a:rPr lang="en-US" altLang="zh-CN" sz="2000" b="1" dirty="0">
                <a:latin typeface="Times New Roman" pitchFamily="18" charset="0"/>
              </a:rPr>
              <a:t>GND</a:t>
            </a:r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>
            <a:off x="6877570" y="1557338"/>
            <a:ext cx="35877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V="1">
            <a:off x="6877570" y="1846263"/>
            <a:ext cx="35877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8969" name="Text Box 9"/>
          <p:cNvSpPr txBox="1">
            <a:spLocks noChangeArrowheads="1"/>
          </p:cNvSpPr>
          <p:nvPr/>
        </p:nvSpPr>
        <p:spPr bwMode="auto">
          <a:xfrm>
            <a:off x="7236345" y="1341438"/>
            <a:ext cx="1223963" cy="701675"/>
          </a:xfrm>
          <a:prstGeom prst="rect">
            <a:avLst/>
          </a:prstGeom>
          <a:noFill/>
          <a:ln w="38100" algn="ctr">
            <a:noFill/>
            <a:miter lim="800000"/>
            <a:headEnd type="none" w="med" len="lg"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b="1">
                <a:latin typeface="Times New Roman" pitchFamily="18" charset="0"/>
              </a:rPr>
              <a:t>采用</a:t>
            </a:r>
          </a:p>
          <a:p>
            <a:pPr algn="l"/>
            <a:r>
              <a:rPr lang="zh-CN" altLang="en-US" sz="2000" b="1">
                <a:latin typeface="Times New Roman" pitchFamily="18" charset="0"/>
              </a:rPr>
              <a:t>差分传送</a:t>
            </a:r>
          </a:p>
        </p:txBody>
      </p:sp>
      <p:sp>
        <p:nvSpPr>
          <p:cNvPr id="4" name="动作按钮: 自定义 3">
            <a:hlinkClick r:id="rId2" action="ppaction://hlinksldjump" highlightClick="1"/>
          </p:cNvPr>
          <p:cNvSpPr/>
          <p:nvPr/>
        </p:nvSpPr>
        <p:spPr bwMode="auto">
          <a:xfrm>
            <a:off x="6660290" y="5299711"/>
            <a:ext cx="1872260" cy="792774"/>
          </a:xfrm>
          <a:prstGeom prst="actionButtonBlank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400" b="1" kern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1.0</a:t>
            </a:r>
            <a:r>
              <a:rPr lang="zh-CN" altLang="en-US" sz="2400" b="1" kern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和</a:t>
            </a:r>
            <a:endParaRPr lang="en-US" altLang="zh-CN" sz="2400" b="1" kern="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kern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2.0 </a:t>
            </a:r>
            <a:r>
              <a:rPr lang="zh-CN" altLang="zh-CN" sz="2400" b="1" kern="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D4D64A-6210-4FB5-894D-62BACA1EB47A}" type="slidenum">
              <a:rPr lang="zh-CN" altLang="en-US"/>
              <a:pPr/>
              <a:t>97</a:t>
            </a:fld>
            <a:endParaRPr lang="en-US" altLang="zh-CN"/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对 </a:t>
            </a:r>
            <a:r>
              <a:rPr lang="en-US" altLang="zh-CN" dirty="0">
                <a:solidFill>
                  <a:srgbClr val="FF6600"/>
                </a:solidFill>
              </a:rPr>
              <a:t>USB </a:t>
            </a:r>
            <a:r>
              <a:rPr lang="zh-CN" altLang="en-US" dirty="0">
                <a:solidFill>
                  <a:srgbClr val="FF6600"/>
                </a:solidFill>
              </a:rPr>
              <a:t>的需求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430" y="1628750"/>
            <a:ext cx="8065120" cy="5760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USB 1.0 </a:t>
            </a:r>
            <a:r>
              <a:rPr lang="zh-CN" altLang="zh-CN" dirty="0" smtClean="0"/>
              <a:t>和</a:t>
            </a:r>
            <a:r>
              <a:rPr lang="en-US" altLang="zh-CN" dirty="0" smtClean="0"/>
              <a:t> USB 2.0 </a:t>
            </a:r>
            <a:r>
              <a:rPr lang="zh-CN" altLang="zh-CN" dirty="0" smtClean="0"/>
              <a:t>信号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003596"/>
              </p:ext>
            </p:extLst>
          </p:nvPr>
        </p:nvGraphicFramePr>
        <p:xfrm>
          <a:off x="467430" y="2276840"/>
          <a:ext cx="8065120" cy="29524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5807"/>
                <a:gridCol w="2015807"/>
                <a:gridCol w="2016753"/>
                <a:gridCol w="2016753"/>
              </a:tblGrid>
              <a:tr h="590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引脚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线缆颜色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590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VBUS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红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+5V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</a:tr>
              <a:tr h="590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D-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白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数据线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590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D+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绿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90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  <a:endParaRPr lang="zh-CN" sz="2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黑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接地</a:t>
                      </a:r>
                      <a:endParaRPr lang="zh-CN" sz="2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动作按钮: 上一张 3">
            <a:hlinkClick r:id="" action="ppaction://hlinkshowjump?jump=lastslideviewed" highlightClick="1"/>
          </p:cNvPr>
          <p:cNvSpPr/>
          <p:nvPr/>
        </p:nvSpPr>
        <p:spPr bwMode="auto">
          <a:xfrm>
            <a:off x="8028480" y="5589300"/>
            <a:ext cx="504070" cy="504070"/>
          </a:xfrm>
          <a:prstGeom prst="actionButtonReturn">
            <a:avLst/>
          </a:prstGeom>
          <a:ln>
            <a:headEnd type="none" w="med" len="lg"/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436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C175B1-7403-45B1-A1C2-AD86C63E5460}" type="slidenum">
              <a:rPr lang="zh-CN" altLang="en-US"/>
              <a:pPr/>
              <a:t>98</a:t>
            </a:fld>
            <a:endParaRPr lang="en-US" altLang="zh-CN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569325" cy="5327650"/>
          </a:xfrm>
        </p:spPr>
        <p:txBody>
          <a:bodyPr/>
          <a:lstStyle/>
          <a:p>
            <a:pPr marL="352425" indent="-352425">
              <a:buSzTx/>
              <a:buFont typeface="Wingdings" pitchFamily="2" charset="2"/>
              <a:buAutoNum type="arabicPeriod" startAt="2"/>
            </a:pPr>
            <a:r>
              <a:rPr lang="en-US" altLang="zh-CN" sz="2800" b="1" dirty="0" smtClean="0">
                <a:latin typeface="Times New Roman" pitchFamily="18" charset="0"/>
              </a:rPr>
              <a:t>USB 2.0 </a:t>
            </a:r>
            <a:r>
              <a:rPr lang="zh-CN" altLang="en-US" sz="2800" b="1" dirty="0" smtClean="0">
                <a:latin typeface="Times New Roman" pitchFamily="18" charset="0"/>
              </a:rPr>
              <a:t>的</a:t>
            </a:r>
            <a:r>
              <a:rPr lang="zh-CN" altLang="en-US" sz="2800" b="1" dirty="0">
                <a:latin typeface="Times New Roman" pitchFamily="18" charset="0"/>
              </a:rPr>
              <a:t>特点</a:t>
            </a:r>
            <a:r>
              <a:rPr lang="en-US" altLang="zh-CN" sz="2800" b="1" dirty="0">
                <a:latin typeface="Times New Roman" pitchFamily="18" charset="0"/>
              </a:rPr>
              <a:t>/</a:t>
            </a:r>
            <a:r>
              <a:rPr lang="zh-CN" altLang="en-US" sz="2800" b="1" dirty="0">
                <a:latin typeface="Times New Roman" pitchFamily="18" charset="0"/>
              </a:rPr>
              <a:t>优点：</a:t>
            </a:r>
          </a:p>
          <a:p>
            <a:pPr marL="808038" lvl="1" indent="-452438">
              <a:buClr>
                <a:srgbClr val="008000"/>
              </a:buClr>
              <a:buSzTx/>
              <a:buFont typeface="Wingdings" pitchFamily="2" charset="2"/>
              <a:buAutoNum type="circleNumDbPlain" startAt="5"/>
            </a:pPr>
            <a:r>
              <a:rPr lang="zh-CN" altLang="en-US" b="1" dirty="0">
                <a:latin typeface="Times New Roman" pitchFamily="18" charset="0"/>
              </a:rPr>
              <a:t>三种速率，适应不同类型外设。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高速</a:t>
            </a: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480 Mbps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全速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12 Mbps</a:t>
            </a:r>
            <a:br>
              <a:rPr lang="en-US" altLang="zh-CN" sz="2400" b="1" dirty="0"/>
            </a:br>
            <a:r>
              <a:rPr lang="zh-CN" altLang="en-US" sz="2400" b="1" dirty="0">
                <a:solidFill>
                  <a:srgbClr val="0000FF"/>
                </a:solidFill>
              </a:rPr>
              <a:t>电缆：屏蔽双绞线，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≤</a:t>
            </a:r>
            <a:r>
              <a:rPr lang="en-US" altLang="zh-CN" sz="2400" b="1" dirty="0">
                <a:solidFill>
                  <a:srgbClr val="0000FF"/>
                </a:solidFill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</a:rPr>
              <a:t>米 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sz="2400" b="1" dirty="0">
                <a:solidFill>
                  <a:srgbClr val="0000FF"/>
                </a:solidFill>
              </a:rPr>
              <a:t> 扫描仪、活动硬盘等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低速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1.5 Mbps</a:t>
            </a:r>
            <a:br>
              <a:rPr lang="en-US" altLang="zh-CN" sz="2400" b="1" dirty="0"/>
            </a:br>
            <a:r>
              <a:rPr lang="zh-CN" altLang="en-US" sz="2400" b="1" dirty="0">
                <a:solidFill>
                  <a:srgbClr val="0000FF"/>
                </a:solidFill>
              </a:rPr>
              <a:t>电缆：非屏蔽，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≤</a:t>
            </a:r>
            <a:r>
              <a:rPr lang="en-US" altLang="zh-CN" sz="2400" b="1" dirty="0">
                <a:solidFill>
                  <a:srgbClr val="0000FF"/>
                </a:solidFill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</a:rPr>
              <a:t>米 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→</a:t>
            </a:r>
            <a:r>
              <a:rPr lang="zh-CN" altLang="en-US" sz="2400" b="1" dirty="0">
                <a:solidFill>
                  <a:srgbClr val="0000FF"/>
                </a:solidFill>
              </a:rPr>
              <a:t> 键盘、鼠标、</a:t>
            </a:r>
            <a:r>
              <a:rPr lang="en-US" altLang="zh-CN" sz="2400" b="1" dirty="0">
                <a:solidFill>
                  <a:srgbClr val="0000FF"/>
                </a:solidFill>
                <a:latin typeface="宋体"/>
              </a:rPr>
              <a:t>……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808038" lvl="1" indent="-452438">
              <a:buClr>
                <a:srgbClr val="008000"/>
              </a:buClr>
              <a:buSzTx/>
              <a:buFont typeface="Wingdings" pitchFamily="2" charset="2"/>
              <a:buAutoNum type="circleNumDbPlain" startAt="5"/>
            </a:pPr>
            <a:r>
              <a:rPr lang="zh-CN" altLang="en-US" b="1" dirty="0">
                <a:latin typeface="Times New Roman" pitchFamily="18" charset="0"/>
              </a:rPr>
              <a:t>设备供电：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latin typeface="Times New Roman" pitchFamily="18" charset="0"/>
              </a:rPr>
              <a:t>通过</a:t>
            </a:r>
            <a:r>
              <a:rPr lang="en-US" altLang="zh-CN" sz="2400" b="1" dirty="0">
                <a:latin typeface="Times New Roman" pitchFamily="18" charset="0"/>
              </a:rPr>
              <a:t>USB</a:t>
            </a:r>
            <a:r>
              <a:rPr lang="zh-CN" altLang="en-US" sz="2400" b="1" dirty="0">
                <a:latin typeface="Times New Roman" pitchFamily="18" charset="0"/>
              </a:rPr>
              <a:t>电缆供电（</a:t>
            </a:r>
            <a:r>
              <a:rPr lang="en-US" altLang="zh-CN" sz="2400" b="1" dirty="0">
                <a:latin typeface="Times New Roman" pitchFamily="18" charset="0"/>
              </a:rPr>
              <a:t>5V</a:t>
            </a:r>
            <a:r>
              <a:rPr lang="zh-CN" altLang="en-US" sz="2400" b="1" dirty="0">
                <a:latin typeface="Times New Roman" pitchFamily="18" charset="0"/>
              </a:rPr>
              <a:t>，</a:t>
            </a:r>
            <a:r>
              <a:rPr lang="en-US" altLang="zh-CN" sz="2400" b="1" dirty="0">
                <a:latin typeface="Times New Roman" pitchFamily="18" charset="0"/>
              </a:rPr>
              <a:t>500mA</a:t>
            </a:r>
            <a:r>
              <a:rPr lang="zh-CN" altLang="en-US" sz="2400" b="1" dirty="0">
                <a:latin typeface="Times New Roman" pitchFamily="18" charset="0"/>
              </a:rPr>
              <a:t>）</a:t>
            </a:r>
            <a:r>
              <a:rPr lang="zh-CN" altLang="en-US" sz="2400" b="1" dirty="0" smtClean="0">
                <a:latin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</a:rPr>
              <a:t/>
            </a:r>
            <a:br>
              <a:rPr lang="en-US" altLang="zh-CN" sz="2400" b="1" dirty="0" smtClean="0">
                <a:latin typeface="Times New Roman" pitchFamily="18" charset="0"/>
              </a:rPr>
            </a:br>
            <a:r>
              <a:rPr lang="zh-CN" altLang="en-US" sz="2400" b="1" dirty="0" smtClean="0">
                <a:latin typeface="Times New Roman" pitchFamily="18" charset="0"/>
              </a:rPr>
              <a:t>通过</a:t>
            </a:r>
            <a:r>
              <a:rPr lang="zh-CN" altLang="en-US" sz="2400" b="1" dirty="0">
                <a:latin typeface="Times New Roman" pitchFamily="18" charset="0"/>
              </a:rPr>
              <a:t>其它方式供电，或两种方式的组合。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/>
              <a:t>支持节约能源的挂起和唤醒方式</a:t>
            </a:r>
            <a:r>
              <a:rPr lang="zh-CN" altLang="en-US" sz="2400" b="1" dirty="0" smtClean="0"/>
              <a:t>。连续</a:t>
            </a:r>
            <a:r>
              <a:rPr lang="en-US" altLang="zh-CN" sz="2400" b="1" dirty="0"/>
              <a:t>3ms</a:t>
            </a:r>
            <a:r>
              <a:rPr lang="zh-CN" altLang="en-US" sz="2400" b="1" dirty="0"/>
              <a:t>总线无活动</a:t>
            </a: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/>
              <a:t>自动进入挂起状态</a:t>
            </a: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/>
              <a:t>设备电流＜</a:t>
            </a:r>
            <a:r>
              <a:rPr lang="en-US" altLang="zh-CN" sz="2400" b="1" dirty="0"/>
              <a:t>500μA</a:t>
            </a:r>
            <a:r>
              <a:rPr lang="zh-CN" altLang="en-US" sz="2400" b="1" dirty="0"/>
              <a:t>。</a:t>
            </a:r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对 </a:t>
            </a:r>
            <a:r>
              <a:rPr lang="en-US" altLang="zh-CN" dirty="0">
                <a:solidFill>
                  <a:srgbClr val="FF6600"/>
                </a:solidFill>
              </a:rPr>
              <a:t>USB </a:t>
            </a:r>
            <a:r>
              <a:rPr lang="zh-CN" altLang="en-US" dirty="0">
                <a:solidFill>
                  <a:srgbClr val="FF6600"/>
                </a:solidFill>
              </a:rPr>
              <a:t>的需求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15DB7A-F241-4F53-9226-BED032C7DEDF}" type="slidenum">
              <a:rPr lang="zh-CN" altLang="en-US"/>
              <a:pPr/>
              <a:t>99</a:t>
            </a:fld>
            <a:endParaRPr lang="en-US" altLang="zh-CN"/>
          </a:p>
        </p:txBody>
      </p:sp>
      <p:sp>
        <p:nvSpPr>
          <p:cNvPr id="812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569325" cy="5327650"/>
          </a:xfrm>
        </p:spPr>
        <p:txBody>
          <a:bodyPr/>
          <a:lstStyle/>
          <a:p>
            <a:pPr marL="352425" indent="-352425">
              <a:buSzTx/>
              <a:buFont typeface="Wingdings" pitchFamily="2" charset="2"/>
              <a:buAutoNum type="arabicPeriod" startAt="2"/>
            </a:pPr>
            <a:r>
              <a:rPr lang="en-US" altLang="zh-CN" sz="2800" b="1" dirty="0" smtClean="0">
                <a:latin typeface="Times New Roman" pitchFamily="18" charset="0"/>
              </a:rPr>
              <a:t>USB 2.0 </a:t>
            </a:r>
            <a:r>
              <a:rPr lang="zh-CN" altLang="en-US" sz="2800" b="1" dirty="0" smtClean="0">
                <a:latin typeface="Times New Roman" pitchFamily="18" charset="0"/>
              </a:rPr>
              <a:t>的</a:t>
            </a:r>
            <a:r>
              <a:rPr lang="zh-CN" altLang="en-US" sz="2800" b="1" dirty="0">
                <a:latin typeface="Times New Roman" pitchFamily="18" charset="0"/>
              </a:rPr>
              <a:t>特点</a:t>
            </a:r>
            <a:r>
              <a:rPr lang="en-US" altLang="zh-CN" sz="2800" b="1" dirty="0">
                <a:latin typeface="Times New Roman" pitchFamily="18" charset="0"/>
              </a:rPr>
              <a:t>/</a:t>
            </a:r>
            <a:r>
              <a:rPr lang="zh-CN" altLang="en-US" sz="2800" b="1" dirty="0">
                <a:latin typeface="Times New Roman" pitchFamily="18" charset="0"/>
              </a:rPr>
              <a:t>优点：</a:t>
            </a:r>
          </a:p>
          <a:p>
            <a:pPr marL="808038" lvl="1" indent="-452438">
              <a:buClr>
                <a:srgbClr val="008000"/>
              </a:buClr>
              <a:buSzTx/>
              <a:buFont typeface="Wingdings" pitchFamily="2" charset="2"/>
              <a:buAutoNum type="circleNumDbPlain" startAt="7"/>
            </a:pPr>
            <a:r>
              <a:rPr lang="zh-CN" altLang="en-US" b="1" dirty="0">
                <a:latin typeface="Times New Roman" pitchFamily="18" charset="0"/>
              </a:rPr>
              <a:t>四种传输类型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控制传输</a:t>
            </a:r>
            <a:r>
              <a:rPr lang="zh-CN" altLang="en-US" sz="2400" b="1" dirty="0"/>
              <a:t>：传送控制信息（命令、状态、</a:t>
            </a:r>
            <a:r>
              <a:rPr lang="en-US" altLang="zh-CN" sz="2400" b="1" dirty="0">
                <a:latin typeface="宋体"/>
              </a:rPr>
              <a:t>……</a:t>
            </a:r>
            <a:r>
              <a:rPr lang="zh-CN" altLang="en-US" sz="2400" b="1" dirty="0"/>
              <a:t>）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同步传输</a:t>
            </a:r>
            <a:r>
              <a:rPr lang="zh-CN" altLang="en-US" sz="2400" b="1" dirty="0"/>
              <a:t>：与时间有关的信息传输</a:t>
            </a:r>
            <a:br>
              <a:rPr lang="zh-CN" altLang="en-US" sz="2400" b="1" dirty="0"/>
            </a:b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/>
              <a:t> 实时数据，如视频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中断传输</a:t>
            </a:r>
            <a:r>
              <a:rPr lang="zh-CN" altLang="en-US" sz="2400" b="1" dirty="0"/>
              <a:t>：少量、分散、不可预测数据的传输。</a:t>
            </a:r>
            <a:br>
              <a:rPr lang="zh-CN" altLang="en-US" sz="2400" b="1" dirty="0"/>
            </a:br>
            <a:r>
              <a:rPr lang="zh-CN" altLang="en-US" sz="2400" b="1" dirty="0"/>
              <a:t>是单向的，对</a:t>
            </a:r>
            <a:r>
              <a:rPr lang="en-US" altLang="zh-CN" sz="2400" b="1" dirty="0"/>
              <a:t>host</a:t>
            </a:r>
            <a:r>
              <a:rPr lang="zh-CN" altLang="en-US" sz="2400" b="1" dirty="0"/>
              <a:t>只有输入。</a:t>
            </a:r>
            <a:br>
              <a:rPr lang="zh-CN" altLang="en-US" sz="2400" b="1" dirty="0"/>
            </a:b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/>
              <a:t> 键盘、鼠标</a:t>
            </a:r>
          </a:p>
          <a:p>
            <a:pPr marL="1074738" lvl="2" indent="-266700"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批量传输</a:t>
            </a:r>
            <a:r>
              <a:rPr lang="zh-CN" altLang="en-US" sz="2400" b="1" dirty="0"/>
              <a:t>：大量数据传送和接收，同时又无带宽和间隔时间要求的情况。</a:t>
            </a:r>
            <a:br>
              <a:rPr lang="zh-CN" altLang="en-US" sz="2400" b="1" dirty="0"/>
            </a:br>
            <a:r>
              <a:rPr lang="zh-CN" altLang="en-US" sz="2400" b="1" dirty="0">
                <a:latin typeface="+mn-ea"/>
              </a:rPr>
              <a:t>→</a:t>
            </a:r>
            <a:r>
              <a:rPr lang="zh-CN" altLang="en-US" sz="2400" b="1" dirty="0"/>
              <a:t> 打印机、扫描仪、磁盘</a:t>
            </a: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351838" cy="574675"/>
          </a:xfrm>
          <a:noFill/>
          <a:ln/>
        </p:spPr>
        <p:txBody>
          <a:bodyPr anchor="t"/>
          <a:lstStyle/>
          <a:p>
            <a:r>
              <a:rPr lang="zh-CN" altLang="en-US" dirty="0">
                <a:solidFill>
                  <a:srgbClr val="008000"/>
                </a:solidFill>
              </a:rPr>
              <a:t>二、</a:t>
            </a:r>
            <a:r>
              <a:rPr lang="en-US" altLang="zh-CN" dirty="0">
                <a:solidFill>
                  <a:srgbClr val="008000"/>
                </a:solidFill>
              </a:rPr>
              <a:t>USB </a:t>
            </a:r>
            <a:r>
              <a:rPr lang="zh-CN" altLang="en-US" dirty="0">
                <a:solidFill>
                  <a:srgbClr val="008000"/>
                </a:solidFill>
              </a:rPr>
              <a:t>总线           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</a:rPr>
              <a:t>二</a:t>
            </a:r>
            <a:r>
              <a:rPr lang="en-US" altLang="zh-CN" dirty="0">
                <a:solidFill>
                  <a:srgbClr val="FF6600"/>
                </a:solidFill>
                <a:latin typeface="黑体" panose="02010609060101010101" pitchFamily="49" charset="-122"/>
              </a:rPr>
              <a:t>)</a:t>
            </a:r>
            <a:r>
              <a:rPr lang="en-US" altLang="zh-CN" dirty="0">
                <a:solidFill>
                  <a:srgbClr val="FF6600"/>
                </a:solidFill>
              </a:rPr>
              <a:t> </a:t>
            </a:r>
            <a:r>
              <a:rPr lang="zh-CN" altLang="en-US" dirty="0">
                <a:solidFill>
                  <a:srgbClr val="FF6600"/>
                </a:solidFill>
              </a:rPr>
              <a:t>对 </a:t>
            </a:r>
            <a:r>
              <a:rPr lang="en-US" altLang="zh-CN" dirty="0">
                <a:solidFill>
                  <a:srgbClr val="FF6600"/>
                </a:solidFill>
              </a:rPr>
              <a:t>USB </a:t>
            </a:r>
            <a:r>
              <a:rPr lang="zh-CN" altLang="en-US" dirty="0">
                <a:solidFill>
                  <a:srgbClr val="FF6600"/>
                </a:solidFill>
              </a:rPr>
              <a:t>的需求</a:t>
            </a:r>
            <a:endParaRPr lang="zh-CN" altLang="en-US" sz="2800" b="1" dirty="0">
              <a:solidFill>
                <a:srgbClr val="FF6600"/>
              </a:solidFill>
              <a:latin typeface="Times New Roman" pitchFamily="18" charset="0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lg"/>
          <a:tailEnd type="triangle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lg"/>
          <a:tailEnd type="triangle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17254</TotalTime>
  <Words>6184</Words>
  <Application>Microsoft Office PowerPoint</Application>
  <PresentationFormat>全屏显示(4:3)</PresentationFormat>
  <Paragraphs>1510</Paragraphs>
  <Slides>115</Slides>
  <Notes>5</Notes>
  <HiddenSlides>4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115</vt:i4>
      </vt:variant>
    </vt:vector>
  </HeadingPairs>
  <TitlesOfParts>
    <vt:vector size="128" baseType="lpstr">
      <vt:lpstr>黑体</vt:lpstr>
      <vt:lpstr>楷体</vt:lpstr>
      <vt:lpstr>宋体</vt:lpstr>
      <vt:lpstr>Arial</vt:lpstr>
      <vt:lpstr>Arial Black</vt:lpstr>
      <vt:lpstr>Calibri</vt:lpstr>
      <vt:lpstr>Courier New</vt:lpstr>
      <vt:lpstr>Symbol</vt:lpstr>
      <vt:lpstr>Times New Roman</vt:lpstr>
      <vt:lpstr>Wingdings</vt:lpstr>
      <vt:lpstr>Pixel</vt:lpstr>
      <vt:lpstr>Visio</vt:lpstr>
      <vt:lpstr>公式</vt:lpstr>
      <vt:lpstr>PowerPoint 演示文稿</vt:lpstr>
      <vt:lpstr>4.1 总线概述</vt:lpstr>
      <vt:lpstr>4.1 总线概述</vt:lpstr>
      <vt:lpstr>4.1 总线概述</vt:lpstr>
      <vt:lpstr>PowerPoint 演示文稿</vt:lpstr>
      <vt:lpstr>4.2.1  内总线</vt:lpstr>
      <vt:lpstr>4.2.1  内总线</vt:lpstr>
      <vt:lpstr>4.2.1  内总线  一、ISA总线</vt:lpstr>
      <vt:lpstr>4.2.1  内总线  一、ISA总线</vt:lpstr>
      <vt:lpstr>4.2.1  内总线  一、ISA总线</vt:lpstr>
      <vt:lpstr>PowerPoint 演示文稿</vt:lpstr>
      <vt:lpstr>PowerPoint 演示文稿</vt:lpstr>
      <vt:lpstr>4.2.1  内总线  一、ISA总线</vt:lpstr>
      <vt:lpstr>4.2.1  内总线  一、ISA总线</vt:lpstr>
      <vt:lpstr>4.2.1  内总线  一、ISA总线</vt:lpstr>
      <vt:lpstr>44.2.1  内总线  一、ISA总线</vt:lpstr>
      <vt:lpstr>4.2.1  内总线  一、ISA总线</vt:lpstr>
      <vt:lpstr>4.2.1  内总线  一、ISA总线</vt:lpstr>
      <vt:lpstr>PowerPoint 演示文稿</vt:lpstr>
      <vt:lpstr>PowerPoint 演示文稿</vt:lpstr>
      <vt:lpstr>4.2.1  内总线  一、ISA总线</vt:lpstr>
      <vt:lpstr>4.2.1  内总线  一、ISA总线</vt:lpstr>
      <vt:lpstr>4.2.1  内总线  一、ISA总线</vt:lpstr>
      <vt:lpstr>4.2.1  内总线  一、ISA总线</vt:lpstr>
      <vt:lpstr>PowerPoint 演示文稿</vt:lpstr>
      <vt:lpstr>4.2.1  内总线  二、PCI总线</vt:lpstr>
      <vt:lpstr>PowerPoint 演示文稿</vt:lpstr>
      <vt:lpstr>4.2.1  内总线  二、PCI总线</vt:lpstr>
      <vt:lpstr>4.2.1  内总线  二、PCI总线</vt:lpstr>
      <vt:lpstr>4.2.1  内总线  二、PCI总线</vt:lpstr>
      <vt:lpstr>4.2.1  内总线  二、PCI总线</vt:lpstr>
      <vt:lpstr>4.2.1  内总线  二、PCI总线</vt:lpstr>
      <vt:lpstr>4.2.1  内总线  二、PCI总线</vt:lpstr>
      <vt:lpstr>4.2.1  内总线  二、PCI总线</vt:lpstr>
      <vt:lpstr>PowerPoint 演示文稿</vt:lpstr>
      <vt:lpstr>4.2.1  内总线  二、PCI总线</vt:lpstr>
      <vt:lpstr>4.2.1  内总线  二、PCI总线</vt:lpstr>
      <vt:lpstr>PowerPoint 演示文稿</vt:lpstr>
      <vt:lpstr>4.2.1  内总线  二、PCI总线</vt:lpstr>
      <vt:lpstr>4.2.1  内总线  二、PCI总线</vt:lpstr>
      <vt:lpstr>PowerPoint 演示文稿</vt:lpstr>
      <vt:lpstr>PowerPoint 演示文稿</vt:lpstr>
      <vt:lpstr>4.2.1  内总线  二、PCI总线</vt:lpstr>
      <vt:lpstr>4.2.1  内总线  二、PCI总线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4.2.1  内总线  三、PCIe总线</vt:lpstr>
      <vt:lpstr>PowerPoint 演示文稿</vt:lpstr>
      <vt:lpstr>PowerPoint 演示文稿</vt:lpstr>
      <vt:lpstr>PCI / PCI-X vs PCI-Express</vt:lpstr>
      <vt:lpstr>PCI / PCI-X vs PCI-Express</vt:lpstr>
      <vt:lpstr>PowerPoint 演示文稿</vt:lpstr>
      <vt:lpstr>PowerPoint 演示文稿</vt:lpstr>
      <vt:lpstr>PowerPoint 演示文稿</vt:lpstr>
      <vt:lpstr>Diagram showing the different key positions for 32-bit and 64-bit PCI cards</vt:lpstr>
      <vt:lpstr>PowerPoint 演示文稿</vt:lpstr>
      <vt:lpstr>PowerPoint 演示文稿</vt:lpstr>
      <vt:lpstr>4.2.2  外总线</vt:lpstr>
      <vt:lpstr>一、RS-232C 串行通信接口     (一) 概述</vt:lpstr>
      <vt:lpstr>一、RS-232C 串行通信接口     (一) 概述</vt:lpstr>
      <vt:lpstr>一、RS-232C 串行通信接口     (一) 概述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PowerPoint 演示文稿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一、RS-232C 串行通信接口</vt:lpstr>
      <vt:lpstr>二、USB 总线           (一) 概述</vt:lpstr>
      <vt:lpstr>二、USB 总线           (一) 概述</vt:lpstr>
      <vt:lpstr>二、USB 总线           (一) 概述</vt:lpstr>
      <vt:lpstr>二、USB 总线           (一) 概述</vt:lpstr>
      <vt:lpstr>二、USB 总线           (一) 概述</vt:lpstr>
      <vt:lpstr>二、USB 总线           (一) 概述</vt:lpstr>
      <vt:lpstr>二、USB 总线           (二) 对 USB 的需求</vt:lpstr>
      <vt:lpstr>二、USB 总线           (二) 对 USB 的需求</vt:lpstr>
      <vt:lpstr>二、USB 总线           (二) 对 USB 的需求</vt:lpstr>
      <vt:lpstr>二、USB 总线           (二) 对 USB 的需求</vt:lpstr>
      <vt:lpstr>二、USB 总线           (二) 对 USB 的需求</vt:lpstr>
      <vt:lpstr>二、USB 总线           (三) USB总线的总体结构</vt:lpstr>
      <vt:lpstr>PowerPoint 演示文稿</vt:lpstr>
      <vt:lpstr>二、USB 总线           (三) USB总线的总体结构</vt:lpstr>
      <vt:lpstr>二、USB 总线           (四) USB 3.0</vt:lpstr>
      <vt:lpstr>二、USB 总线           (四) USB 3.0</vt:lpstr>
      <vt:lpstr>二、USB 总线</vt:lpstr>
      <vt:lpstr>二、USB 总线           (五) 传输协议</vt:lpstr>
      <vt:lpstr>三、ATA 总线</vt:lpstr>
      <vt:lpstr>三、ATA 总线           1. PATA</vt:lpstr>
      <vt:lpstr>三、ATA 总线           1. PATA</vt:lpstr>
      <vt:lpstr>三、ATA 总线           1. PATA</vt:lpstr>
      <vt:lpstr>三、ATA 总线           1. PATA</vt:lpstr>
      <vt:lpstr>三、ATA 总线           1. PATA</vt:lpstr>
      <vt:lpstr>三、ATA 总线           2. SATA</vt:lpstr>
      <vt:lpstr>三、ATA 总线           2. SATA</vt:lpstr>
      <vt:lpstr>三、ATA 总线           2. SATA</vt:lpstr>
    </vt:vector>
  </TitlesOfParts>
  <Company>西安电子科技大学 计算机学院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微机原理及接口技术</dc:title>
  <dc:subject>第4章 总线技术</dc:subject>
  <dc:creator>车向泉</dc:creator>
  <cp:lastModifiedBy>车向泉</cp:lastModifiedBy>
  <cp:revision>588</cp:revision>
  <dcterms:created xsi:type="dcterms:W3CDTF">1601-01-01T00:00:00Z</dcterms:created>
  <dcterms:modified xsi:type="dcterms:W3CDTF">2017-10-19T15:05:37Z</dcterms:modified>
</cp:coreProperties>
</file>